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6" r:id="rId1"/>
  </p:sldMasterIdLst>
  <p:sldIdLst>
    <p:sldId id="257" r:id="rId2"/>
    <p:sldId id="258" r:id="rId3"/>
    <p:sldId id="261"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6624"/>
    <a:srgbClr val="3C8454"/>
    <a:srgbClr val="CD8A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2494362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156089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6355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4071560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1876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3572463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1578150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34330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28797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237469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200394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155084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1622166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324651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130562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3C8002-DC72-4E29-868C-B6E6B9CB85CF}" type="datetimeFigureOut">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E0914D-58BB-46C7-A71F-313915CB07EA}" type="slidenum">
              <a:rPr lang="en-US" smtClean="0"/>
              <a:t>‹#›</a:t>
            </a:fld>
            <a:endParaRPr lang="en-US" dirty="0"/>
          </a:p>
        </p:txBody>
      </p:sp>
    </p:spTree>
    <p:extLst>
      <p:ext uri="{BB962C8B-B14F-4D97-AF65-F5344CB8AC3E}">
        <p14:creationId xmlns:p14="http://schemas.microsoft.com/office/powerpoint/2010/main" val="689413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3C8002-DC72-4E29-868C-B6E6B9CB85CF}" type="datetimeFigureOut">
              <a:rPr lang="en-US" smtClean="0"/>
              <a:t>10/15/2023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8AE0914D-58BB-46C7-A71F-313915CB07EA}" type="slidenum">
              <a:rPr lang="en-US" smtClean="0"/>
              <a:t>‹#›</a:t>
            </a:fld>
            <a:endParaRPr lang="en-US" dirty="0"/>
          </a:p>
        </p:txBody>
      </p:sp>
    </p:spTree>
    <p:extLst>
      <p:ext uri="{BB962C8B-B14F-4D97-AF65-F5344CB8AC3E}">
        <p14:creationId xmlns:p14="http://schemas.microsoft.com/office/powerpoint/2010/main" val="3452723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6C6ED4-C92C-9286-0C8C-C34575A4AF61}"/>
              </a:ext>
            </a:extLst>
          </p:cNvPr>
          <p:cNvSpPr txBox="1"/>
          <p:nvPr/>
        </p:nvSpPr>
        <p:spPr>
          <a:xfrm>
            <a:off x="343695" y="550235"/>
            <a:ext cx="6093912" cy="769441"/>
          </a:xfrm>
          <a:prstGeom prst="rect">
            <a:avLst/>
          </a:prstGeom>
          <a:noFill/>
        </p:spPr>
        <p:txBody>
          <a:bodyPr wrap="square">
            <a:spAutoFit/>
          </a:bodyPr>
          <a:lstStyle/>
          <a:p>
            <a:r>
              <a:rPr lang="en-US" sz="4400" b="1" i="1" dirty="0">
                <a:solidFill>
                  <a:srgbClr val="002060"/>
                </a:solidFill>
                <a:latin typeface="Arial" panose="020B0604020202020204" pitchFamily="34" charset="0"/>
                <a:ea typeface="Calibri"/>
                <a:cs typeface="Arial" panose="020B0604020202020204" pitchFamily="34" charset="0"/>
                <a:sym typeface="Calibri"/>
              </a:rPr>
              <a:t> Capstone Project - 4</a:t>
            </a:r>
            <a:endParaRPr lang="en-US" sz="4400" b="1" i="1" dirty="0">
              <a:solidFill>
                <a:srgbClr val="00206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AD0AD77-FE19-B6F6-C8C1-F318D902F670}"/>
              </a:ext>
            </a:extLst>
          </p:cNvPr>
          <p:cNvSpPr txBox="1"/>
          <p:nvPr/>
        </p:nvSpPr>
        <p:spPr>
          <a:xfrm>
            <a:off x="2181549" y="1546433"/>
            <a:ext cx="7828902" cy="2074927"/>
          </a:xfrm>
          <a:prstGeom prst="rect">
            <a:avLst/>
          </a:prstGeom>
          <a:noFill/>
        </p:spPr>
        <p:txBody>
          <a:bodyPr wrap="square" spcCol="365760">
            <a:spAutoFit/>
          </a:bodyPr>
          <a:lstStyle/>
          <a:p>
            <a:pPr marL="9525" marR="5080" lvl="0" indent="0" rtl="0">
              <a:lnSpc>
                <a:spcPct val="100000"/>
              </a:lnSpc>
              <a:spcBef>
                <a:spcPts val="0"/>
              </a:spcBef>
              <a:spcAft>
                <a:spcPts val="0"/>
              </a:spcAft>
              <a:buNone/>
            </a:pPr>
            <a:r>
              <a:rPr lang="en-US" sz="3600" b="1" dirty="0">
                <a:solidFill>
                  <a:srgbClr val="986624"/>
                </a:solidFill>
                <a:latin typeface="Arial" panose="020B0604020202020204" pitchFamily="34" charset="0"/>
                <a:ea typeface="Calibri"/>
                <a:cs typeface="Arial" panose="020B0604020202020204" pitchFamily="34" charset="0"/>
                <a:sym typeface="Calibri"/>
              </a:rPr>
              <a:t>NETFLIX MOVIES AND TV   SHOWS CLUSTERING</a:t>
            </a:r>
          </a:p>
          <a:p>
            <a:pPr marL="9525" marR="5080" lvl="0" indent="0" algn="ctr" rtl="0">
              <a:lnSpc>
                <a:spcPct val="100000"/>
              </a:lnSpc>
              <a:spcBef>
                <a:spcPts val="0"/>
              </a:spcBef>
              <a:spcAft>
                <a:spcPts val="0"/>
              </a:spcAft>
              <a:buNone/>
            </a:pPr>
            <a:r>
              <a:rPr lang="en-US" sz="3600" b="1" dirty="0">
                <a:solidFill>
                  <a:srgbClr val="FF0000"/>
                </a:solidFill>
                <a:latin typeface="Arial" panose="020B0604020202020204" pitchFamily="34" charset="0"/>
                <a:ea typeface="Calibri"/>
                <a:cs typeface="Arial" panose="020B0604020202020204" pitchFamily="34" charset="0"/>
                <a:sym typeface="Calibri"/>
              </a:rPr>
              <a:t>                    </a:t>
            </a:r>
            <a:r>
              <a:rPr lang="en-US" sz="2800" b="1" dirty="0">
                <a:solidFill>
                  <a:srgbClr val="C00000"/>
                </a:solidFill>
                <a:latin typeface="Arial" panose="020B0604020202020204" pitchFamily="34" charset="0"/>
                <a:ea typeface="Calibri"/>
                <a:cs typeface="Arial" panose="020B0604020202020204" pitchFamily="34" charset="0"/>
                <a:sym typeface="Calibri"/>
              </a:rPr>
              <a:t>(Unsupervised learning)</a:t>
            </a:r>
          </a:p>
          <a:p>
            <a:pPr marL="9525" marR="5080" lvl="0" indent="0" algn="r" rtl="0">
              <a:lnSpc>
                <a:spcPct val="100000"/>
              </a:lnSpc>
              <a:spcBef>
                <a:spcPts val="100"/>
              </a:spcBef>
              <a:spcAft>
                <a:spcPts val="0"/>
              </a:spcAft>
              <a:buNone/>
            </a:pPr>
            <a:r>
              <a:rPr lang="en-US" sz="2000" b="1" i="1" dirty="0">
                <a:solidFill>
                  <a:srgbClr val="7030A0"/>
                </a:solidFill>
                <a:latin typeface="Arial" panose="020B0604020202020204" pitchFamily="34" charset="0"/>
                <a:ea typeface="Calibri"/>
                <a:cs typeface="Arial" panose="020B0604020202020204" pitchFamily="34" charset="0"/>
                <a:sym typeface="Calibri"/>
              </a:rPr>
              <a:t>             By : Prabhat Rajput </a:t>
            </a:r>
          </a:p>
        </p:txBody>
      </p:sp>
      <p:pic>
        <p:nvPicPr>
          <p:cNvPr id="9" name="Picture 8">
            <a:extLst>
              <a:ext uri="{FF2B5EF4-FFF2-40B4-BE49-F238E27FC236}">
                <a16:creationId xmlns:a16="http://schemas.microsoft.com/office/drawing/2014/main" id="{895F1761-EB95-3E85-343A-26EF68C30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0825" y="0"/>
            <a:ext cx="1781175" cy="1781175"/>
          </a:xfrm>
          <a:prstGeom prst="rect">
            <a:avLst/>
          </a:prstGeom>
        </p:spPr>
      </p:pic>
      <p:pic>
        <p:nvPicPr>
          <p:cNvPr id="11" name="Picture 10">
            <a:extLst>
              <a:ext uri="{FF2B5EF4-FFF2-40B4-BE49-F238E27FC236}">
                <a16:creationId xmlns:a16="http://schemas.microsoft.com/office/drawing/2014/main" id="{EF52E81C-5867-2510-8077-6228BF4D6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83" y="3848117"/>
            <a:ext cx="4575832" cy="2549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79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413EFE-E0F8-6998-8C7D-A949510EFCC2}"/>
              </a:ext>
            </a:extLst>
          </p:cNvPr>
          <p:cNvSpPr/>
          <p:nvPr/>
        </p:nvSpPr>
        <p:spPr>
          <a:xfrm>
            <a:off x="2544417" y="106017"/>
            <a:ext cx="6652592" cy="490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rgbClr val="C00000"/>
                </a:solidFill>
              </a:rPr>
              <a:t>Top 10 performing actors </a:t>
            </a:r>
          </a:p>
        </p:txBody>
      </p:sp>
      <p:pic>
        <p:nvPicPr>
          <p:cNvPr id="3074" name="Picture 2">
            <a:extLst>
              <a:ext uri="{FF2B5EF4-FFF2-40B4-BE49-F238E27FC236}">
                <a16:creationId xmlns:a16="http://schemas.microsoft.com/office/drawing/2014/main" id="{D65BC726-91A0-7580-1A6A-72C940328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3" y="864498"/>
            <a:ext cx="5605669" cy="38002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67A1F9-7B9B-5685-91DC-2C1F74137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290" y="864498"/>
            <a:ext cx="5247858" cy="38002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58CD13-AF1F-F72C-2845-C206335628A9}"/>
              </a:ext>
            </a:extLst>
          </p:cNvPr>
          <p:cNvSpPr/>
          <p:nvPr/>
        </p:nvSpPr>
        <p:spPr>
          <a:xfrm>
            <a:off x="603387" y="5244753"/>
            <a:ext cx="9706804" cy="14974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b="1" i="1" dirty="0">
                <a:solidFill>
                  <a:schemeClr val="accent6">
                    <a:lumMod val="50000"/>
                  </a:schemeClr>
                </a:solidFill>
              </a:rPr>
              <a:t>There is all top 10 actors in “Movies” are belongs to India. Where Anupam Kher is on the top with 41 Appearances.</a:t>
            </a:r>
          </a:p>
          <a:p>
            <a:pPr marL="285750" indent="-285750">
              <a:buFont typeface="Arial" panose="020B0604020202020204" pitchFamily="34" charset="0"/>
              <a:buChar char="•"/>
            </a:pPr>
            <a:r>
              <a:rPr lang="en-US" b="1" i="1" dirty="0">
                <a:solidFill>
                  <a:schemeClr val="accent6">
                    <a:lumMod val="50000"/>
                  </a:schemeClr>
                </a:solidFill>
              </a:rPr>
              <a:t>“Takahiro Sakurai” is on the top with 22 appearances in TV shows category.</a:t>
            </a:r>
          </a:p>
          <a:p>
            <a:pPr marL="285750" indent="-285750">
              <a:buFont typeface="Arial" panose="020B0604020202020204" pitchFamily="34" charset="0"/>
              <a:buChar char="•"/>
            </a:pPr>
            <a:endParaRPr lang="en-US" b="1" i="1" dirty="0">
              <a:solidFill>
                <a:schemeClr val="accent6">
                  <a:lumMod val="50000"/>
                </a:schemeClr>
              </a:solidFill>
            </a:endParaRPr>
          </a:p>
        </p:txBody>
      </p:sp>
      <p:pic>
        <p:nvPicPr>
          <p:cNvPr id="4" name="Picture 3">
            <a:extLst>
              <a:ext uri="{FF2B5EF4-FFF2-40B4-BE49-F238E27FC236}">
                <a16:creationId xmlns:a16="http://schemas.microsoft.com/office/drawing/2014/main" id="{816CE05E-6434-D706-C0FF-08DCDF0EE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746166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BEB830-1E0D-434A-C017-3B93570589E7}"/>
              </a:ext>
            </a:extLst>
          </p:cNvPr>
          <p:cNvSpPr/>
          <p:nvPr/>
        </p:nvSpPr>
        <p:spPr>
          <a:xfrm>
            <a:off x="2597427" y="119270"/>
            <a:ext cx="6374296" cy="4770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rgbClr val="C00000"/>
                </a:solidFill>
              </a:rPr>
              <a:t>Top 10 Directors</a:t>
            </a:r>
          </a:p>
        </p:txBody>
      </p:sp>
      <p:sp>
        <p:nvSpPr>
          <p:cNvPr id="4" name="TextBox 3">
            <a:extLst>
              <a:ext uri="{FF2B5EF4-FFF2-40B4-BE49-F238E27FC236}">
                <a16:creationId xmlns:a16="http://schemas.microsoft.com/office/drawing/2014/main" id="{9810508D-9E2A-1A05-D961-A8BD97CE1DCF}"/>
              </a:ext>
            </a:extLst>
          </p:cNvPr>
          <p:cNvSpPr txBox="1"/>
          <p:nvPr/>
        </p:nvSpPr>
        <p:spPr>
          <a:xfrm>
            <a:off x="742122" y="5751443"/>
            <a:ext cx="9356035" cy="707886"/>
          </a:xfrm>
          <a:prstGeom prst="rect">
            <a:avLst/>
          </a:prstGeom>
          <a:noFill/>
        </p:spPr>
        <p:txBody>
          <a:bodyPr wrap="square" rtlCol="0">
            <a:spAutoFit/>
          </a:bodyPr>
          <a:lstStyle/>
          <a:p>
            <a:pPr marL="285750" indent="-285750" algn="l">
              <a:buFont typeface="Arial" panose="020B0604020202020204" pitchFamily="34" charset="0"/>
              <a:buChar char="•"/>
            </a:pPr>
            <a:r>
              <a:rPr lang="en-US" sz="2000" i="1" dirty="0">
                <a:solidFill>
                  <a:srgbClr val="212121"/>
                </a:solidFill>
                <a:effectLst/>
              </a:rPr>
              <a:t>We found that most of the movies directed by</a:t>
            </a:r>
            <a:r>
              <a:rPr lang="en-US" sz="2000" i="1" dirty="0">
                <a:solidFill>
                  <a:srgbClr val="C00000"/>
                </a:solidFill>
                <a:effectLst/>
              </a:rPr>
              <a:t> </a:t>
            </a:r>
            <a:r>
              <a:rPr lang="en-US" sz="2000" b="1" i="1" dirty="0">
                <a:solidFill>
                  <a:srgbClr val="C00000"/>
                </a:solidFill>
                <a:effectLst/>
              </a:rPr>
              <a:t>jan suter</a:t>
            </a:r>
            <a:r>
              <a:rPr lang="en-US" sz="2000" b="1" i="1" dirty="0">
                <a:solidFill>
                  <a:srgbClr val="C00000"/>
                </a:solidFill>
              </a:rPr>
              <a:t> </a:t>
            </a:r>
            <a:r>
              <a:rPr lang="en-US" sz="2000" i="1" dirty="0">
                <a:solidFill>
                  <a:srgbClr val="212121"/>
                </a:solidFill>
              </a:rPr>
              <a:t>with 21 movies</a:t>
            </a:r>
            <a:r>
              <a:rPr lang="en-US" sz="2000" i="1" dirty="0">
                <a:solidFill>
                  <a:srgbClr val="212121"/>
                </a:solidFill>
                <a:effectLst/>
              </a:rPr>
              <a:t>.</a:t>
            </a:r>
          </a:p>
          <a:p>
            <a:pPr marL="285750" indent="-285750" algn="l">
              <a:buFont typeface="Arial" panose="020B0604020202020204" pitchFamily="34" charset="0"/>
              <a:buChar char="•"/>
            </a:pPr>
            <a:r>
              <a:rPr lang="en-US" sz="2000" i="1" dirty="0">
                <a:solidFill>
                  <a:srgbClr val="212121"/>
                </a:solidFill>
                <a:effectLst/>
              </a:rPr>
              <a:t>Most TV shows directed by </a:t>
            </a:r>
            <a:r>
              <a:rPr lang="en-US" sz="2000" b="1" i="1" dirty="0">
                <a:solidFill>
                  <a:srgbClr val="C00000"/>
                </a:solidFill>
                <a:effectLst/>
              </a:rPr>
              <a:t>ken burns </a:t>
            </a:r>
            <a:r>
              <a:rPr lang="en-US" sz="2000" i="1" dirty="0">
                <a:solidFill>
                  <a:srgbClr val="212121"/>
                </a:solidFill>
                <a:effectLst/>
              </a:rPr>
              <a:t>with 3 TV shows.</a:t>
            </a:r>
          </a:p>
        </p:txBody>
      </p:sp>
      <p:pic>
        <p:nvPicPr>
          <p:cNvPr id="4100" name="Picture 4">
            <a:extLst>
              <a:ext uri="{FF2B5EF4-FFF2-40B4-BE49-F238E27FC236}">
                <a16:creationId xmlns:a16="http://schemas.microsoft.com/office/drawing/2014/main" id="{95D6166E-B5A7-5A2F-B57A-96F44FFEF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12" y="737225"/>
            <a:ext cx="11449879" cy="44424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A0C649-B2A7-1F93-0968-CE5FB6630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26504"/>
            <a:ext cx="602973" cy="602973"/>
          </a:xfrm>
          <a:prstGeom prst="rect">
            <a:avLst/>
          </a:prstGeom>
        </p:spPr>
      </p:pic>
    </p:spTree>
    <p:extLst>
      <p:ext uri="{BB962C8B-B14F-4D97-AF65-F5344CB8AC3E}">
        <p14:creationId xmlns:p14="http://schemas.microsoft.com/office/powerpoint/2010/main" val="151933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38EDB-6CEA-EF37-3AA9-1DD5DF3BF663}"/>
              </a:ext>
            </a:extLst>
          </p:cNvPr>
          <p:cNvSpPr txBox="1"/>
          <p:nvPr/>
        </p:nvSpPr>
        <p:spPr>
          <a:xfrm>
            <a:off x="2193235" y="0"/>
            <a:ext cx="7805530" cy="646331"/>
          </a:xfrm>
          <a:prstGeom prst="rect">
            <a:avLst/>
          </a:prstGeom>
          <a:noFill/>
        </p:spPr>
        <p:txBody>
          <a:bodyPr wrap="square" rtlCol="0">
            <a:spAutoFit/>
          </a:bodyPr>
          <a:lstStyle/>
          <a:p>
            <a:pPr algn="ctr"/>
            <a:r>
              <a:rPr lang="en-US" sz="3600" b="1" i="1" dirty="0">
                <a:solidFill>
                  <a:srgbClr val="C00000"/>
                </a:solidFill>
              </a:rPr>
              <a:t>Top 10 content creation countries</a:t>
            </a:r>
          </a:p>
        </p:txBody>
      </p:sp>
      <p:pic>
        <p:nvPicPr>
          <p:cNvPr id="5122" name="Picture 2">
            <a:extLst>
              <a:ext uri="{FF2B5EF4-FFF2-40B4-BE49-F238E27FC236}">
                <a16:creationId xmlns:a16="http://schemas.microsoft.com/office/drawing/2014/main" id="{56264195-4C87-72F2-97F0-8C3198745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95" y="602973"/>
            <a:ext cx="11427102" cy="4978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F9EBFA-4154-82DA-2CA5-78A42C578318}"/>
              </a:ext>
            </a:extLst>
          </p:cNvPr>
          <p:cNvSpPr txBox="1"/>
          <p:nvPr/>
        </p:nvSpPr>
        <p:spPr>
          <a:xfrm>
            <a:off x="954156" y="5667032"/>
            <a:ext cx="9594573"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i="1" dirty="0">
                <a:solidFill>
                  <a:schemeClr val="accent6">
                    <a:lumMod val="50000"/>
                  </a:schemeClr>
                </a:solidFill>
              </a:rPr>
              <a:t>“United States” is the top content producing country.</a:t>
            </a:r>
          </a:p>
          <a:p>
            <a:pPr marL="285750" indent="-285750">
              <a:buFont typeface="Arial" panose="020B0604020202020204" pitchFamily="34" charset="0"/>
              <a:buChar char="•"/>
            </a:pPr>
            <a:r>
              <a:rPr lang="en-US" sz="2000" b="1" i="1" dirty="0">
                <a:solidFill>
                  <a:schemeClr val="accent6">
                    <a:lumMod val="50000"/>
                  </a:schemeClr>
                </a:solidFill>
              </a:rPr>
              <a:t>Where as India is on the second number in content producing country.</a:t>
            </a:r>
          </a:p>
          <a:p>
            <a:endParaRPr lang="en-US" sz="2000" b="1" i="1" dirty="0">
              <a:solidFill>
                <a:schemeClr val="accent6">
                  <a:lumMod val="50000"/>
                </a:schemeClr>
              </a:solidFill>
            </a:endParaRPr>
          </a:p>
        </p:txBody>
      </p:sp>
      <p:pic>
        <p:nvPicPr>
          <p:cNvPr id="4" name="Picture 3">
            <a:extLst>
              <a:ext uri="{FF2B5EF4-FFF2-40B4-BE49-F238E27FC236}">
                <a16:creationId xmlns:a16="http://schemas.microsoft.com/office/drawing/2014/main" id="{ABA6252B-6D53-9B5F-7715-802F0BED3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2768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967D948-2FB9-73C8-956A-D17726524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5" y="1012825"/>
            <a:ext cx="11887200" cy="50169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28C599-C193-DE4D-F629-076B8315409F}"/>
              </a:ext>
            </a:extLst>
          </p:cNvPr>
          <p:cNvSpPr txBox="1"/>
          <p:nvPr/>
        </p:nvSpPr>
        <p:spPr>
          <a:xfrm>
            <a:off x="3061253" y="145774"/>
            <a:ext cx="6149008" cy="584775"/>
          </a:xfrm>
          <a:prstGeom prst="rect">
            <a:avLst/>
          </a:prstGeom>
          <a:noFill/>
        </p:spPr>
        <p:txBody>
          <a:bodyPr wrap="square" rtlCol="0">
            <a:spAutoFit/>
          </a:bodyPr>
          <a:lstStyle/>
          <a:p>
            <a:r>
              <a:rPr lang="en-US" sz="3200" b="1" i="1" dirty="0">
                <a:solidFill>
                  <a:srgbClr val="C00000"/>
                </a:solidFill>
              </a:rPr>
              <a:t>Top 10 Genres in both content</a:t>
            </a:r>
          </a:p>
        </p:txBody>
      </p:sp>
      <p:sp>
        <p:nvSpPr>
          <p:cNvPr id="3" name="TextBox 2">
            <a:extLst>
              <a:ext uri="{FF2B5EF4-FFF2-40B4-BE49-F238E27FC236}">
                <a16:creationId xmlns:a16="http://schemas.microsoft.com/office/drawing/2014/main" id="{F3098A1A-9CA7-05A0-D6E1-92AAFC1496A2}"/>
              </a:ext>
            </a:extLst>
          </p:cNvPr>
          <p:cNvSpPr txBox="1"/>
          <p:nvPr/>
        </p:nvSpPr>
        <p:spPr>
          <a:xfrm>
            <a:off x="901147" y="6091103"/>
            <a:ext cx="9568070" cy="646331"/>
          </a:xfrm>
          <a:prstGeom prst="rect">
            <a:avLst/>
          </a:prstGeom>
          <a:noFill/>
        </p:spPr>
        <p:txBody>
          <a:bodyPr wrap="square" rtlCol="0">
            <a:spAutoFit/>
          </a:bodyPr>
          <a:lstStyle/>
          <a:p>
            <a:r>
              <a:rPr lang="en-US" b="1" i="1" dirty="0">
                <a:effectLst/>
                <a:cs typeface="Calibri" panose="020F0502020204030204" pitchFamily="34" charset="0"/>
              </a:rPr>
              <a:t>"International“, "Dramas“  and "Comedy" are the top three most popular genres in both movies and TV shows on Netflix.</a:t>
            </a:r>
            <a:endParaRPr lang="en-US" b="1" i="1" dirty="0">
              <a:cs typeface="Calibri" panose="020F0502020204030204" pitchFamily="34" charset="0"/>
            </a:endParaRPr>
          </a:p>
        </p:txBody>
      </p:sp>
      <p:pic>
        <p:nvPicPr>
          <p:cNvPr id="4" name="Picture 3">
            <a:extLst>
              <a:ext uri="{FF2B5EF4-FFF2-40B4-BE49-F238E27FC236}">
                <a16:creationId xmlns:a16="http://schemas.microsoft.com/office/drawing/2014/main" id="{D24524B8-7884-61CE-79A3-12BC37F2D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02533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5B5F0-D208-270B-F6C3-6BCAC7B8826D}"/>
              </a:ext>
            </a:extLst>
          </p:cNvPr>
          <p:cNvSpPr txBox="1"/>
          <p:nvPr/>
        </p:nvSpPr>
        <p:spPr>
          <a:xfrm>
            <a:off x="2782956" y="0"/>
            <a:ext cx="6069496" cy="646331"/>
          </a:xfrm>
          <a:prstGeom prst="rect">
            <a:avLst/>
          </a:prstGeom>
          <a:noFill/>
        </p:spPr>
        <p:txBody>
          <a:bodyPr wrap="square" rtlCol="0">
            <a:spAutoFit/>
          </a:bodyPr>
          <a:lstStyle/>
          <a:p>
            <a:pPr algn="ctr"/>
            <a:r>
              <a:rPr lang="en-US" sz="3600" b="1" i="1" dirty="0">
                <a:solidFill>
                  <a:srgbClr val="C00000"/>
                </a:solidFill>
              </a:rPr>
              <a:t>Content added on Netflix </a:t>
            </a:r>
          </a:p>
        </p:txBody>
      </p:sp>
      <p:sp>
        <p:nvSpPr>
          <p:cNvPr id="3" name="TextBox 2">
            <a:extLst>
              <a:ext uri="{FF2B5EF4-FFF2-40B4-BE49-F238E27FC236}">
                <a16:creationId xmlns:a16="http://schemas.microsoft.com/office/drawing/2014/main" id="{AD3A1F5D-67F6-3D83-4A0A-2F98065E57D8}"/>
              </a:ext>
            </a:extLst>
          </p:cNvPr>
          <p:cNvSpPr txBox="1"/>
          <p:nvPr/>
        </p:nvSpPr>
        <p:spPr>
          <a:xfrm>
            <a:off x="1060174" y="5512904"/>
            <a:ext cx="9515061" cy="369332"/>
          </a:xfrm>
          <a:prstGeom prst="rect">
            <a:avLst/>
          </a:prstGeom>
          <a:noFill/>
        </p:spPr>
        <p:txBody>
          <a:bodyPr wrap="square" rtlCol="0">
            <a:spAutoFit/>
          </a:bodyPr>
          <a:lstStyle/>
          <a:p>
            <a:pPr marL="285750" indent="-285750">
              <a:buFont typeface="Arial" panose="020B0604020202020204" pitchFamily="34" charset="0"/>
              <a:buChar char="•"/>
            </a:pPr>
            <a:endParaRPr lang="en-US" b="1" i="1" dirty="0">
              <a:solidFill>
                <a:srgbClr val="C00000"/>
              </a:solidFill>
            </a:endParaRPr>
          </a:p>
        </p:txBody>
      </p:sp>
      <p:pic>
        <p:nvPicPr>
          <p:cNvPr id="7172" name="Picture 4">
            <a:extLst>
              <a:ext uri="{FF2B5EF4-FFF2-40B4-BE49-F238E27FC236}">
                <a16:creationId xmlns:a16="http://schemas.microsoft.com/office/drawing/2014/main" id="{B33A2334-89C3-5F07-2B53-B39725694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04" y="646330"/>
            <a:ext cx="11595653" cy="4084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A2ACBA-0A35-5CA0-3DFD-D0B2750263BB}"/>
              </a:ext>
            </a:extLst>
          </p:cNvPr>
          <p:cNvSpPr txBox="1"/>
          <p:nvPr/>
        </p:nvSpPr>
        <p:spPr>
          <a:xfrm>
            <a:off x="265043" y="4731026"/>
            <a:ext cx="11423375" cy="2246769"/>
          </a:xfrm>
          <a:prstGeom prst="rect">
            <a:avLst/>
          </a:prstGeom>
          <a:noFill/>
        </p:spPr>
        <p:txBody>
          <a:bodyPr wrap="square" rtlCol="0">
            <a:spAutoFit/>
          </a:bodyPr>
          <a:lstStyle/>
          <a:p>
            <a:pPr marL="285750" indent="-285750">
              <a:buFont typeface="Arial" panose="020B0604020202020204" pitchFamily="34" charset="0"/>
              <a:buChar char="•"/>
            </a:pPr>
            <a:r>
              <a:rPr lang="en-US" sz="2000" i="1" dirty="0">
                <a:effectLst/>
              </a:rPr>
              <a:t>Most movies and TV shows were added to Netflix between 2015 and 2020, indicating significant content growth during that period.</a:t>
            </a:r>
          </a:p>
          <a:p>
            <a:pPr marL="285750" indent="-285750">
              <a:buFont typeface="Arial" panose="020B0604020202020204" pitchFamily="34" charset="0"/>
              <a:buChar char="•"/>
            </a:pPr>
            <a:r>
              <a:rPr lang="en-US" sz="2000" i="1" dirty="0"/>
              <a:t>In 2017 the platform main focused to add movies a lot so in this year platform add highest movie.</a:t>
            </a:r>
          </a:p>
          <a:p>
            <a:pPr marL="285750" indent="-285750">
              <a:buFont typeface="Arial" panose="020B0604020202020204" pitchFamily="34" charset="0"/>
              <a:buChar char="•"/>
            </a:pPr>
            <a:r>
              <a:rPr kumimoji="0" lang="en-US" altLang="en-US" sz="2000" i="1" u="none" strike="noStrike" cap="none" normalizeH="0" baseline="0" dirty="0">
                <a:ln>
                  <a:noFill/>
                </a:ln>
                <a:effectLst/>
              </a:rPr>
              <a:t>In 2020, the most TV shows were added to Netflix, indicating a shift towards prioritizing TV series in that year.</a:t>
            </a:r>
          </a:p>
          <a:p>
            <a:pPr marL="285750" indent="-285750">
              <a:buFont typeface="Arial" panose="020B0604020202020204" pitchFamily="34" charset="0"/>
              <a:buChar char="•"/>
            </a:pPr>
            <a:endParaRPr lang="en-US" sz="2000" i="1" dirty="0"/>
          </a:p>
        </p:txBody>
      </p:sp>
      <p:pic>
        <p:nvPicPr>
          <p:cNvPr id="4" name="Picture 3">
            <a:extLst>
              <a:ext uri="{FF2B5EF4-FFF2-40B4-BE49-F238E27FC236}">
                <a16:creationId xmlns:a16="http://schemas.microsoft.com/office/drawing/2014/main" id="{FD0B739A-1AC1-0FF4-8668-DF8D2D04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6591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85EF2222-B511-EE0A-9373-A71EC7C56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22" y="646331"/>
            <a:ext cx="11622156" cy="4694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39C5CC-90BB-40E2-AD99-D78DD5BC81B8}"/>
              </a:ext>
            </a:extLst>
          </p:cNvPr>
          <p:cNvSpPr txBox="1"/>
          <p:nvPr/>
        </p:nvSpPr>
        <p:spPr>
          <a:xfrm>
            <a:off x="2257449" y="0"/>
            <a:ext cx="7677102" cy="646331"/>
          </a:xfrm>
          <a:prstGeom prst="rect">
            <a:avLst/>
          </a:prstGeom>
          <a:noFill/>
        </p:spPr>
        <p:txBody>
          <a:bodyPr wrap="none" rtlCol="0">
            <a:spAutoFit/>
          </a:bodyPr>
          <a:lstStyle/>
          <a:p>
            <a:r>
              <a:rPr lang="en-US" sz="3600" dirty="0">
                <a:solidFill>
                  <a:srgbClr val="C00000"/>
                </a:solidFill>
              </a:rPr>
              <a:t>Content added on Netflix by months</a:t>
            </a:r>
          </a:p>
        </p:txBody>
      </p:sp>
      <p:sp>
        <p:nvSpPr>
          <p:cNvPr id="3" name="TextBox 2">
            <a:extLst>
              <a:ext uri="{FF2B5EF4-FFF2-40B4-BE49-F238E27FC236}">
                <a16:creationId xmlns:a16="http://schemas.microsoft.com/office/drawing/2014/main" id="{C1FC3BD6-9E33-12B7-FD74-ED8FEECC9EA8}"/>
              </a:ext>
            </a:extLst>
          </p:cNvPr>
          <p:cNvSpPr txBox="1"/>
          <p:nvPr/>
        </p:nvSpPr>
        <p:spPr>
          <a:xfrm>
            <a:off x="702600" y="5565338"/>
            <a:ext cx="184731" cy="1015663"/>
          </a:xfrm>
          <a:prstGeom prst="rect">
            <a:avLst/>
          </a:prstGeom>
          <a:noFill/>
        </p:spPr>
        <p:txBody>
          <a:bodyPr wrap="none" rtlCol="0">
            <a:spAutoFit/>
          </a:bodyPr>
          <a:lstStyle/>
          <a:p>
            <a:endParaRPr lang="en-US" sz="2000" b="1" i="1" dirty="0">
              <a:solidFill>
                <a:srgbClr val="C00000"/>
              </a:solidFill>
            </a:endParaRPr>
          </a:p>
          <a:p>
            <a:endParaRPr lang="en-US" sz="2000" b="1" i="1" dirty="0">
              <a:solidFill>
                <a:srgbClr val="C00000"/>
              </a:solidFill>
            </a:endParaRPr>
          </a:p>
          <a:p>
            <a:endParaRPr lang="en-US" sz="2000" b="1" i="1" dirty="0">
              <a:solidFill>
                <a:srgbClr val="C00000"/>
              </a:solidFill>
            </a:endParaRPr>
          </a:p>
        </p:txBody>
      </p:sp>
      <p:sp>
        <p:nvSpPr>
          <p:cNvPr id="4" name="TextBox 3">
            <a:extLst>
              <a:ext uri="{FF2B5EF4-FFF2-40B4-BE49-F238E27FC236}">
                <a16:creationId xmlns:a16="http://schemas.microsoft.com/office/drawing/2014/main" id="{F2CE0ADB-CF94-C94A-7B95-2EBAD3EBBC21}"/>
              </a:ext>
            </a:extLst>
          </p:cNvPr>
          <p:cNvSpPr txBox="1"/>
          <p:nvPr/>
        </p:nvSpPr>
        <p:spPr>
          <a:xfrm>
            <a:off x="702600" y="5565338"/>
            <a:ext cx="1061703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6">
                    <a:lumMod val="50000"/>
                  </a:schemeClr>
                </a:solidFill>
              </a:rPr>
              <a:t>We can see in this chart that most movies were added on Netflix in January and last quarter of last months of the year specially December.</a:t>
            </a:r>
          </a:p>
          <a:p>
            <a:pPr marL="285750" indent="-285750">
              <a:buFont typeface="Arial" panose="020B0604020202020204" pitchFamily="34" charset="0"/>
              <a:buChar char="•"/>
            </a:pPr>
            <a:r>
              <a:rPr lang="en-US" sz="2000" dirty="0">
                <a:solidFill>
                  <a:schemeClr val="accent6">
                    <a:lumMod val="50000"/>
                  </a:schemeClr>
                </a:solidFill>
              </a:rPr>
              <a:t>Where as the month of January tops with 554 movies .</a:t>
            </a:r>
          </a:p>
        </p:txBody>
      </p:sp>
      <p:pic>
        <p:nvPicPr>
          <p:cNvPr id="5" name="Picture 4">
            <a:extLst>
              <a:ext uri="{FF2B5EF4-FFF2-40B4-BE49-F238E27FC236}">
                <a16:creationId xmlns:a16="http://schemas.microsoft.com/office/drawing/2014/main" id="{F9AF8E70-59E7-031E-DCD6-E77F98FD7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82546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083E226-57D2-22BA-A20D-B848BB449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3752"/>
            <a:ext cx="12192000" cy="4135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B45E1F-4CEC-70AD-7D7F-A4B406E31E74}"/>
              </a:ext>
            </a:extLst>
          </p:cNvPr>
          <p:cNvSpPr txBox="1"/>
          <p:nvPr/>
        </p:nvSpPr>
        <p:spPr>
          <a:xfrm>
            <a:off x="2820904" y="177421"/>
            <a:ext cx="6550191" cy="646331"/>
          </a:xfrm>
          <a:prstGeom prst="rect">
            <a:avLst/>
          </a:prstGeom>
          <a:noFill/>
        </p:spPr>
        <p:txBody>
          <a:bodyPr wrap="none" rtlCol="0">
            <a:spAutoFit/>
          </a:bodyPr>
          <a:lstStyle/>
          <a:p>
            <a:r>
              <a:rPr lang="en-US" sz="3600" i="1" dirty="0">
                <a:solidFill>
                  <a:srgbClr val="C00000"/>
                </a:solidFill>
              </a:rPr>
              <a:t>Content added date on Netflix</a:t>
            </a:r>
          </a:p>
        </p:txBody>
      </p:sp>
      <p:sp>
        <p:nvSpPr>
          <p:cNvPr id="4" name="TextBox 3">
            <a:extLst>
              <a:ext uri="{FF2B5EF4-FFF2-40B4-BE49-F238E27FC236}">
                <a16:creationId xmlns:a16="http://schemas.microsoft.com/office/drawing/2014/main" id="{36199730-D91A-E8D0-2921-190F85B35129}"/>
              </a:ext>
            </a:extLst>
          </p:cNvPr>
          <p:cNvSpPr txBox="1"/>
          <p:nvPr/>
        </p:nvSpPr>
        <p:spPr>
          <a:xfrm>
            <a:off x="955343" y="5421257"/>
            <a:ext cx="9662615" cy="830997"/>
          </a:xfrm>
          <a:prstGeom prst="rect">
            <a:avLst/>
          </a:prstGeom>
          <a:noFill/>
        </p:spPr>
        <p:txBody>
          <a:bodyPr wrap="square" rtlCol="0">
            <a:spAutoFit/>
          </a:bodyPr>
          <a:lstStyle/>
          <a:p>
            <a:r>
              <a:rPr lang="en-US" sz="2400" b="1" i="1" dirty="0">
                <a:solidFill>
                  <a:schemeClr val="accent6">
                    <a:lumMod val="50000"/>
                  </a:schemeClr>
                </a:solidFill>
              </a:rPr>
              <a:t>We found in this chart that, most of the content is added to Netflix on 1st and 15</a:t>
            </a:r>
            <a:r>
              <a:rPr lang="en-US" sz="2400" b="1" i="1" baseline="30000" dirty="0">
                <a:solidFill>
                  <a:schemeClr val="accent6">
                    <a:lumMod val="50000"/>
                  </a:schemeClr>
                </a:solidFill>
              </a:rPr>
              <a:t>th</a:t>
            </a:r>
            <a:r>
              <a:rPr lang="en-US" sz="2400" b="1" i="1" dirty="0">
                <a:solidFill>
                  <a:schemeClr val="accent6">
                    <a:lumMod val="50000"/>
                  </a:schemeClr>
                </a:solidFill>
              </a:rPr>
              <a:t> date of the month.</a:t>
            </a:r>
          </a:p>
        </p:txBody>
      </p:sp>
      <p:pic>
        <p:nvPicPr>
          <p:cNvPr id="3" name="Picture 2">
            <a:extLst>
              <a:ext uri="{FF2B5EF4-FFF2-40B4-BE49-F238E27FC236}">
                <a16:creationId xmlns:a16="http://schemas.microsoft.com/office/drawing/2014/main" id="{F426A743-A3C9-20CC-CB17-2BFACDE94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56569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AB356F6-7CCC-2959-F7D5-B32AB696A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095375"/>
            <a:ext cx="11325225" cy="39934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CCDCA4-AC45-6E18-4F00-BF6802824CFA}"/>
              </a:ext>
            </a:extLst>
          </p:cNvPr>
          <p:cNvSpPr txBox="1"/>
          <p:nvPr/>
        </p:nvSpPr>
        <p:spPr>
          <a:xfrm>
            <a:off x="2213110" y="145779"/>
            <a:ext cx="7116417" cy="646331"/>
          </a:xfrm>
          <a:prstGeom prst="rect">
            <a:avLst/>
          </a:prstGeom>
          <a:noFill/>
        </p:spPr>
        <p:txBody>
          <a:bodyPr wrap="square" rtlCol="0">
            <a:spAutoFit/>
          </a:bodyPr>
          <a:lstStyle/>
          <a:p>
            <a:pPr algn="ctr"/>
            <a:r>
              <a:rPr lang="en-US" sz="3600" b="1" i="1" dirty="0">
                <a:solidFill>
                  <a:srgbClr val="C00000"/>
                </a:solidFill>
              </a:rPr>
              <a:t>Duration of the contents</a:t>
            </a:r>
          </a:p>
        </p:txBody>
      </p:sp>
      <p:sp>
        <p:nvSpPr>
          <p:cNvPr id="3" name="TextBox 2">
            <a:extLst>
              <a:ext uri="{FF2B5EF4-FFF2-40B4-BE49-F238E27FC236}">
                <a16:creationId xmlns:a16="http://schemas.microsoft.com/office/drawing/2014/main" id="{F4666A9F-BCAD-9AB6-9ED4-9E1E1BEECAC6}"/>
              </a:ext>
            </a:extLst>
          </p:cNvPr>
          <p:cNvSpPr txBox="1"/>
          <p:nvPr/>
        </p:nvSpPr>
        <p:spPr>
          <a:xfrm>
            <a:off x="669235" y="5232300"/>
            <a:ext cx="9581322"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6">
                    <a:lumMod val="50000"/>
                  </a:schemeClr>
                </a:solidFill>
              </a:rPr>
              <a:t>In movies we can see mostly movies duration is between 50 to 150 minutes range.</a:t>
            </a:r>
          </a:p>
          <a:p>
            <a:pPr marL="285750" indent="-285750">
              <a:buFont typeface="Arial" panose="020B0604020202020204" pitchFamily="34" charset="0"/>
              <a:buChar char="•"/>
            </a:pPr>
            <a:r>
              <a:rPr lang="en-US" sz="2000" b="1" dirty="0">
                <a:solidFill>
                  <a:schemeClr val="accent6">
                    <a:lumMod val="50000"/>
                  </a:schemeClr>
                </a:solidFill>
              </a:rPr>
              <a:t>In tv show we can see mostly shows has only 1 season and only a few of them have more than one .</a:t>
            </a:r>
          </a:p>
        </p:txBody>
      </p:sp>
    </p:spTree>
    <p:extLst>
      <p:ext uri="{BB962C8B-B14F-4D97-AF65-F5344CB8AC3E}">
        <p14:creationId xmlns:p14="http://schemas.microsoft.com/office/powerpoint/2010/main" val="1558488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31F1324-CDF0-0264-C237-479BA401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146" y="980662"/>
            <a:ext cx="10755210" cy="34853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9C68BB-1E0F-5147-93B5-1922041B5CA3}"/>
              </a:ext>
            </a:extLst>
          </p:cNvPr>
          <p:cNvSpPr txBox="1"/>
          <p:nvPr/>
        </p:nvSpPr>
        <p:spPr>
          <a:xfrm>
            <a:off x="1179443" y="106018"/>
            <a:ext cx="9789925" cy="646331"/>
          </a:xfrm>
          <a:prstGeom prst="rect">
            <a:avLst/>
          </a:prstGeom>
          <a:noFill/>
        </p:spPr>
        <p:txBody>
          <a:bodyPr wrap="square" rtlCol="0">
            <a:spAutoFit/>
          </a:bodyPr>
          <a:lstStyle/>
          <a:p>
            <a:pPr algn="ctr"/>
            <a:r>
              <a:rPr lang="en-US" sz="3600" b="1" i="1" dirty="0">
                <a:solidFill>
                  <a:srgbClr val="C00000"/>
                </a:solidFill>
              </a:rPr>
              <a:t>Content distribution based on duration</a:t>
            </a:r>
          </a:p>
        </p:txBody>
      </p:sp>
      <p:sp>
        <p:nvSpPr>
          <p:cNvPr id="3" name="TextBox 2">
            <a:extLst>
              <a:ext uri="{FF2B5EF4-FFF2-40B4-BE49-F238E27FC236}">
                <a16:creationId xmlns:a16="http://schemas.microsoft.com/office/drawing/2014/main" id="{78239443-4297-73F4-5D0A-0AE85F3534F8}"/>
              </a:ext>
            </a:extLst>
          </p:cNvPr>
          <p:cNvSpPr txBox="1"/>
          <p:nvPr/>
        </p:nvSpPr>
        <p:spPr>
          <a:xfrm>
            <a:off x="1179443" y="4982817"/>
            <a:ext cx="9846365"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t>We have approximately 72% movies and 28% TV shows in the dataset.</a:t>
            </a:r>
          </a:p>
          <a:p>
            <a:pPr marL="285750" indent="-285750">
              <a:buFont typeface="Arial" panose="020B0604020202020204" pitchFamily="34" charset="0"/>
              <a:buChar char="•"/>
            </a:pPr>
            <a:r>
              <a:rPr lang="en-US" sz="2000" b="1" dirty="0"/>
              <a:t>In movies we have approximately 77% Short movies and 23% long movies in the dataset.</a:t>
            </a:r>
          </a:p>
          <a:p>
            <a:pPr marL="285750" indent="-285750">
              <a:buFont typeface="Arial" panose="020B0604020202020204" pitchFamily="34" charset="0"/>
              <a:buChar char="•"/>
            </a:pPr>
            <a:r>
              <a:rPr lang="en-US" sz="2000" b="1" dirty="0"/>
              <a:t>In Tv Shows we have approximately 79% short shows and only 21% shows are the short in the dataset.</a:t>
            </a:r>
          </a:p>
          <a:p>
            <a:endParaRPr lang="en-US" sz="2000" b="1" dirty="0"/>
          </a:p>
        </p:txBody>
      </p:sp>
      <p:pic>
        <p:nvPicPr>
          <p:cNvPr id="4" name="Picture 3">
            <a:extLst>
              <a:ext uri="{FF2B5EF4-FFF2-40B4-BE49-F238E27FC236}">
                <a16:creationId xmlns:a16="http://schemas.microsoft.com/office/drawing/2014/main" id="{B4F597D1-F659-BFB9-9E2C-A928E3CF0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33789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7;p22">
            <a:extLst>
              <a:ext uri="{FF2B5EF4-FFF2-40B4-BE49-F238E27FC236}">
                <a16:creationId xmlns:a16="http://schemas.microsoft.com/office/drawing/2014/main" id="{D50A4D85-EA5E-BF17-75D8-6E8F3C1D4290}"/>
              </a:ext>
            </a:extLst>
          </p:cNvPr>
          <p:cNvSpPr txBox="1"/>
          <p:nvPr/>
        </p:nvSpPr>
        <p:spPr>
          <a:xfrm>
            <a:off x="1541456" y="148995"/>
            <a:ext cx="409944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3600" b="1" i="1" dirty="0">
                <a:solidFill>
                  <a:srgbClr val="C00000"/>
                </a:solidFill>
                <a:latin typeface="Calibri"/>
                <a:ea typeface="Calibri"/>
                <a:cs typeface="Calibri"/>
                <a:sym typeface="Calibri"/>
              </a:rPr>
              <a:t>What is clustering?</a:t>
            </a:r>
            <a:endParaRPr sz="3600" i="1" dirty="0">
              <a:solidFill>
                <a:srgbClr val="C00000"/>
              </a:solidFill>
            </a:endParaRPr>
          </a:p>
        </p:txBody>
      </p:sp>
      <p:pic>
        <p:nvPicPr>
          <p:cNvPr id="3" name="Google Shape;198;p22">
            <a:extLst>
              <a:ext uri="{FF2B5EF4-FFF2-40B4-BE49-F238E27FC236}">
                <a16:creationId xmlns:a16="http://schemas.microsoft.com/office/drawing/2014/main" id="{5C4A8E15-4C6E-6DCF-BAF7-05410D19E078}"/>
              </a:ext>
            </a:extLst>
          </p:cNvPr>
          <p:cNvPicPr preferRelativeResize="0"/>
          <p:nvPr/>
        </p:nvPicPr>
        <p:blipFill rotWithShape="1">
          <a:blip r:embed="rId2">
            <a:alphaModFix/>
          </a:blip>
          <a:srcRect/>
          <a:stretch/>
        </p:blipFill>
        <p:spPr>
          <a:xfrm>
            <a:off x="6745357" y="795286"/>
            <a:ext cx="5194853" cy="4744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Google Shape;199;p22">
            <a:extLst>
              <a:ext uri="{FF2B5EF4-FFF2-40B4-BE49-F238E27FC236}">
                <a16:creationId xmlns:a16="http://schemas.microsoft.com/office/drawing/2014/main" id="{A7A001E8-5DA5-120F-3E89-3C7173C5D3F2}"/>
              </a:ext>
            </a:extLst>
          </p:cNvPr>
          <p:cNvSpPr txBox="1"/>
          <p:nvPr/>
        </p:nvSpPr>
        <p:spPr>
          <a:xfrm>
            <a:off x="1503355" y="795285"/>
            <a:ext cx="4495799" cy="286228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spcBef>
                <a:spcPts val="0"/>
              </a:spcBef>
              <a:spcAft>
                <a:spcPts val="0"/>
              </a:spcAft>
              <a:buNone/>
            </a:pPr>
            <a:r>
              <a:rPr lang="en-US" sz="2000" b="1" dirty="0">
                <a:solidFill>
                  <a:srgbClr val="002060"/>
                </a:solidFill>
                <a:latin typeface="+mn-lt"/>
                <a:ea typeface="Calibri"/>
                <a:cs typeface="Calibri"/>
                <a:sym typeface="Calibri"/>
              </a:rPr>
              <a:t>Clustering is the process of grouping data points so that data points in the same group are more similar to other data points in the same group and different to data points in other groups. It is essentially a collection of items based on their similarity and dissimilarity.</a:t>
            </a:r>
            <a:endParaRPr sz="2000" b="1" dirty="0">
              <a:solidFill>
                <a:srgbClr val="002060"/>
              </a:solidFill>
              <a:latin typeface="+mn-lt"/>
              <a:ea typeface="Calibri"/>
              <a:cs typeface="Calibri"/>
              <a:sym typeface="Calibri"/>
            </a:endParaRPr>
          </a:p>
        </p:txBody>
      </p:sp>
      <p:sp>
        <p:nvSpPr>
          <p:cNvPr id="5" name="Google Shape;200;p22">
            <a:extLst>
              <a:ext uri="{FF2B5EF4-FFF2-40B4-BE49-F238E27FC236}">
                <a16:creationId xmlns:a16="http://schemas.microsoft.com/office/drawing/2014/main" id="{8EFD328B-F95C-C317-D656-AFB75554E418}"/>
              </a:ext>
            </a:extLst>
          </p:cNvPr>
          <p:cNvSpPr txBox="1"/>
          <p:nvPr/>
        </p:nvSpPr>
        <p:spPr>
          <a:xfrm>
            <a:off x="1465254" y="3657567"/>
            <a:ext cx="4572000" cy="255450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2000" b="1" dirty="0">
                <a:solidFill>
                  <a:srgbClr val="002060"/>
                </a:solidFill>
                <a:latin typeface="+mn-lt"/>
                <a:ea typeface="Calibri"/>
                <a:cs typeface="Calibri"/>
                <a:sym typeface="Calibri"/>
              </a:rPr>
              <a:t>We create one cluster column based on the following features: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Director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Cast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Country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Rating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Listed in (genres) </a:t>
            </a:r>
            <a:endParaRPr sz="2000" dirty="0">
              <a:solidFill>
                <a:srgbClr val="002060"/>
              </a:solidFill>
              <a:latin typeface="+mn-lt"/>
            </a:endParaRPr>
          </a:p>
          <a:p>
            <a:pPr marL="0" marR="0" lvl="0" indent="0" algn="l" rtl="0">
              <a:spcBef>
                <a:spcPts val="0"/>
              </a:spcBef>
              <a:spcAft>
                <a:spcPts val="0"/>
              </a:spcAft>
              <a:buNone/>
            </a:pPr>
            <a:r>
              <a:rPr lang="en-US" sz="2000" b="1" dirty="0">
                <a:solidFill>
                  <a:srgbClr val="002060"/>
                </a:solidFill>
                <a:latin typeface="+mn-lt"/>
                <a:ea typeface="Calibri"/>
                <a:cs typeface="Calibri"/>
                <a:sym typeface="Calibri"/>
              </a:rPr>
              <a:t>• Description</a:t>
            </a:r>
            <a:endParaRPr sz="2000" b="1" dirty="0">
              <a:solidFill>
                <a:srgbClr val="002060"/>
              </a:solidFill>
              <a:latin typeface="+mn-lt"/>
              <a:ea typeface="Calibri"/>
              <a:cs typeface="Calibri"/>
              <a:sym typeface="Calibri"/>
            </a:endParaRPr>
          </a:p>
        </p:txBody>
      </p:sp>
      <p:pic>
        <p:nvPicPr>
          <p:cNvPr id="6" name="Picture 5">
            <a:extLst>
              <a:ext uri="{FF2B5EF4-FFF2-40B4-BE49-F238E27FC236}">
                <a16:creationId xmlns:a16="http://schemas.microsoft.com/office/drawing/2014/main" id="{DD007C57-D1D7-55C0-CC9B-CB517A0DE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68928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A9975-D3BF-0108-8159-BF9C5227FFB3}"/>
              </a:ext>
            </a:extLst>
          </p:cNvPr>
          <p:cNvSpPr txBox="1"/>
          <p:nvPr/>
        </p:nvSpPr>
        <p:spPr>
          <a:xfrm>
            <a:off x="477079" y="75217"/>
            <a:ext cx="6096000" cy="707886"/>
          </a:xfrm>
          <a:prstGeom prst="rect">
            <a:avLst/>
          </a:prstGeom>
          <a:noFill/>
        </p:spPr>
        <p:txBody>
          <a:bodyPr wrap="square">
            <a:spAutoFit/>
          </a:bodyPr>
          <a:lstStyle/>
          <a:p>
            <a:r>
              <a:rPr lang="en-US" sz="4000" b="1" i="1" dirty="0">
                <a:solidFill>
                  <a:srgbClr val="C00000"/>
                </a:solidFill>
                <a:latin typeface="Arial" panose="020B0604020202020204" pitchFamily="34" charset="0"/>
                <a:ea typeface="Calibri"/>
                <a:cs typeface="Arial" panose="020B0604020202020204" pitchFamily="34" charset="0"/>
                <a:sym typeface="Calibri"/>
              </a:rPr>
              <a:t>Content:</a:t>
            </a:r>
            <a:endParaRPr lang="en-US" sz="4000" b="1" i="1" dirty="0">
              <a:solidFill>
                <a:srgbClr val="C0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A2412A3-71B1-B3D4-6E52-233F8FC5EEAB}"/>
              </a:ext>
            </a:extLst>
          </p:cNvPr>
          <p:cNvSpPr txBox="1"/>
          <p:nvPr/>
        </p:nvSpPr>
        <p:spPr>
          <a:xfrm>
            <a:off x="384314" y="1204332"/>
            <a:ext cx="6096000" cy="4870564"/>
          </a:xfrm>
          <a:prstGeom prst="rect">
            <a:avLst/>
          </a:prstGeom>
          <a:noFill/>
        </p:spPr>
        <p:txBody>
          <a:bodyPr wrap="square">
            <a:spAutoFit/>
          </a:bodyPr>
          <a:lstStyle/>
          <a:p>
            <a:pPr marL="469900" marR="0" lvl="0" indent="-457200" algn="l" rtl="0">
              <a:lnSpc>
                <a:spcPct val="100000"/>
              </a:lnSpc>
              <a:spcBef>
                <a:spcPts val="0"/>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Introduction</a:t>
            </a:r>
            <a:endParaRPr lang="en-US" sz="3200" b="1" i="1" dirty="0">
              <a:solidFill>
                <a:schemeClr val="accent6">
                  <a:lumMod val="50000"/>
                </a:schemeClr>
              </a:solidFill>
              <a:cs typeface="Arial" panose="020B0604020202020204" pitchFamily="34" charset="0"/>
            </a:endParaRPr>
          </a:p>
          <a:p>
            <a:pPr marL="469900" marR="0" lvl="0" indent="-457200" algn="l" rtl="0">
              <a:lnSpc>
                <a:spcPct val="100000"/>
              </a:lnSpc>
              <a:spcBef>
                <a:spcPts val="425"/>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Project Summary</a:t>
            </a:r>
            <a:endParaRPr lang="en-US" sz="3200" b="1" i="1" dirty="0">
              <a:solidFill>
                <a:schemeClr val="accent6">
                  <a:lumMod val="50000"/>
                </a:schemeClr>
              </a:solidFill>
              <a:cs typeface="Arial" panose="020B0604020202020204" pitchFamily="34" charset="0"/>
              <a:sym typeface="Calibri"/>
            </a:endParaRPr>
          </a:p>
          <a:p>
            <a:pPr marL="469900" marR="0" lvl="0" indent="-457200" algn="l" rtl="0">
              <a:lnSpc>
                <a:spcPct val="100000"/>
              </a:lnSpc>
              <a:spcBef>
                <a:spcPts val="425"/>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Problem Statement</a:t>
            </a:r>
          </a:p>
          <a:p>
            <a:pPr marL="469900" marR="0" lvl="0" indent="-457200" algn="l" rtl="0">
              <a:lnSpc>
                <a:spcPct val="100000"/>
              </a:lnSpc>
              <a:spcBef>
                <a:spcPts val="425"/>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Data Description</a:t>
            </a:r>
            <a:endParaRPr lang="en-US" sz="3200" b="1" i="1" dirty="0">
              <a:solidFill>
                <a:schemeClr val="accent6">
                  <a:lumMod val="50000"/>
                </a:schemeClr>
              </a:solidFill>
              <a:cs typeface="Arial" panose="020B0604020202020204" pitchFamily="34" charset="0"/>
            </a:endParaRPr>
          </a:p>
          <a:p>
            <a:pPr marL="469900" marR="0" lvl="0" indent="-457200" algn="l" rtl="0">
              <a:lnSpc>
                <a:spcPct val="100000"/>
              </a:lnSpc>
              <a:spcBef>
                <a:spcPts val="330"/>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Exploratory Data Analysis</a:t>
            </a:r>
            <a:endParaRPr lang="en-US" sz="3200" b="1" i="1" dirty="0">
              <a:solidFill>
                <a:schemeClr val="accent6">
                  <a:lumMod val="50000"/>
                </a:schemeClr>
              </a:solidFill>
              <a:cs typeface="Arial" panose="020B0604020202020204" pitchFamily="34" charset="0"/>
            </a:endParaRPr>
          </a:p>
          <a:p>
            <a:pPr marL="469900" marR="0" lvl="0" indent="-457200" algn="l" rtl="0">
              <a:lnSpc>
                <a:spcPct val="100000"/>
              </a:lnSpc>
              <a:spcBef>
                <a:spcPts val="330"/>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Data Preprocessing</a:t>
            </a:r>
            <a:endParaRPr lang="en-US" sz="3200" b="1" i="1" dirty="0">
              <a:solidFill>
                <a:schemeClr val="accent6">
                  <a:lumMod val="50000"/>
                </a:schemeClr>
              </a:solidFill>
              <a:cs typeface="Arial" panose="020B0604020202020204" pitchFamily="34" charset="0"/>
            </a:endParaRPr>
          </a:p>
          <a:p>
            <a:pPr marL="469900" marR="0" lvl="0" indent="-457200" algn="l" rtl="0">
              <a:lnSpc>
                <a:spcPct val="100000"/>
              </a:lnSpc>
              <a:spcBef>
                <a:spcPts val="330"/>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Model Implementation</a:t>
            </a:r>
          </a:p>
          <a:p>
            <a:pPr marL="469900" marR="0" lvl="0" indent="-457200" algn="l" rtl="0">
              <a:lnSpc>
                <a:spcPct val="100000"/>
              </a:lnSpc>
              <a:spcBef>
                <a:spcPts val="325"/>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Cluster Analysis</a:t>
            </a:r>
          </a:p>
          <a:p>
            <a:pPr marL="469900" marR="0" lvl="0" indent="-457200" algn="l" rtl="0">
              <a:lnSpc>
                <a:spcPct val="100000"/>
              </a:lnSpc>
              <a:spcBef>
                <a:spcPts val="325"/>
              </a:spcBef>
              <a:spcAft>
                <a:spcPts val="0"/>
              </a:spcAft>
              <a:buSzPts val="2400"/>
              <a:buFont typeface="Arial" panose="020B0604020202020204" pitchFamily="34" charset="0"/>
              <a:buChar char="•"/>
            </a:pPr>
            <a:r>
              <a:rPr lang="en-US" sz="3200" b="1" i="1" dirty="0">
                <a:solidFill>
                  <a:schemeClr val="accent6">
                    <a:lumMod val="50000"/>
                  </a:schemeClr>
                </a:solidFill>
                <a:ea typeface="Calibri"/>
                <a:cs typeface="Arial" panose="020B0604020202020204" pitchFamily="34" charset="0"/>
                <a:sym typeface="Calibri"/>
              </a:rPr>
              <a:t>Conclusions</a:t>
            </a:r>
          </a:p>
        </p:txBody>
      </p:sp>
      <p:pic>
        <p:nvPicPr>
          <p:cNvPr id="6" name="Google Shape;54;p2" descr="Complete List of Movies on Netflix - What's on Netflix">
            <a:extLst>
              <a:ext uri="{FF2B5EF4-FFF2-40B4-BE49-F238E27FC236}">
                <a16:creationId xmlns:a16="http://schemas.microsoft.com/office/drawing/2014/main" id="{F80D26C9-7B56-CCA4-0E71-F9689A8C4CED}"/>
              </a:ext>
            </a:extLst>
          </p:cNvPr>
          <p:cNvPicPr preferRelativeResize="0"/>
          <p:nvPr/>
        </p:nvPicPr>
        <p:blipFill rotWithShape="1">
          <a:blip r:embed="rId2">
            <a:alphaModFix/>
          </a:blip>
          <a:srcRect/>
          <a:stretch/>
        </p:blipFill>
        <p:spPr>
          <a:xfrm>
            <a:off x="6480314" y="993718"/>
            <a:ext cx="5108713" cy="4870563"/>
          </a:xfrm>
          <a:prstGeom prst="rect">
            <a:avLst/>
          </a:prstGeom>
          <a:noFill/>
          <a:ln>
            <a:noFill/>
          </a:ln>
        </p:spPr>
      </p:pic>
      <p:pic>
        <p:nvPicPr>
          <p:cNvPr id="2" name="Picture 1">
            <a:extLst>
              <a:ext uri="{FF2B5EF4-FFF2-40B4-BE49-F238E27FC236}">
                <a16:creationId xmlns:a16="http://schemas.microsoft.com/office/drawing/2014/main" id="{89224086-123C-85B8-7340-3E982A33C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713103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2;p21">
            <a:extLst>
              <a:ext uri="{FF2B5EF4-FFF2-40B4-BE49-F238E27FC236}">
                <a16:creationId xmlns:a16="http://schemas.microsoft.com/office/drawing/2014/main" id="{E513152D-CF7A-219E-4471-D668F531369D}"/>
              </a:ext>
            </a:extLst>
          </p:cNvPr>
          <p:cNvPicPr preferRelativeResize="0"/>
          <p:nvPr/>
        </p:nvPicPr>
        <p:blipFill rotWithShape="1">
          <a:blip r:embed="rId2">
            <a:alphaModFix/>
          </a:blip>
          <a:srcRect/>
          <a:stretch/>
        </p:blipFill>
        <p:spPr>
          <a:xfrm>
            <a:off x="543339" y="1130925"/>
            <a:ext cx="10641496" cy="5018084"/>
          </a:xfrm>
          <a:prstGeom prst="rect">
            <a:avLst/>
          </a:prstGeom>
          <a:noFill/>
          <a:ln>
            <a:noFill/>
          </a:ln>
        </p:spPr>
      </p:pic>
      <p:sp>
        <p:nvSpPr>
          <p:cNvPr id="3" name="TextBox 2">
            <a:extLst>
              <a:ext uri="{FF2B5EF4-FFF2-40B4-BE49-F238E27FC236}">
                <a16:creationId xmlns:a16="http://schemas.microsoft.com/office/drawing/2014/main" id="{1081149A-7552-5AEB-E6CD-68FBB4FAF421}"/>
              </a:ext>
            </a:extLst>
          </p:cNvPr>
          <p:cNvSpPr txBox="1"/>
          <p:nvPr/>
        </p:nvSpPr>
        <p:spPr>
          <a:xfrm>
            <a:off x="1868557" y="0"/>
            <a:ext cx="7991059" cy="707886"/>
          </a:xfrm>
          <a:prstGeom prst="rect">
            <a:avLst/>
          </a:prstGeom>
          <a:noFill/>
        </p:spPr>
        <p:txBody>
          <a:bodyPr wrap="square" rtlCol="0">
            <a:spAutoFit/>
          </a:bodyPr>
          <a:lstStyle/>
          <a:p>
            <a:pPr algn="ctr"/>
            <a:r>
              <a:rPr lang="en-US" sz="4000" b="1" i="1" dirty="0">
                <a:solidFill>
                  <a:srgbClr val="C00000"/>
                </a:solidFill>
                <a:latin typeface="+mj-lt"/>
              </a:rPr>
              <a:t>Data Preprocessing</a:t>
            </a:r>
          </a:p>
        </p:txBody>
      </p:sp>
      <p:pic>
        <p:nvPicPr>
          <p:cNvPr id="4" name="Picture 3">
            <a:extLst>
              <a:ext uri="{FF2B5EF4-FFF2-40B4-BE49-F238E27FC236}">
                <a16:creationId xmlns:a16="http://schemas.microsoft.com/office/drawing/2014/main" id="{BD76A31E-2D72-51D9-43B9-DF777D2F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53156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537A63-36FA-0994-AB7C-67C55C47758E}"/>
              </a:ext>
            </a:extLst>
          </p:cNvPr>
          <p:cNvSpPr/>
          <p:nvPr/>
        </p:nvSpPr>
        <p:spPr>
          <a:xfrm>
            <a:off x="0" y="1"/>
            <a:ext cx="12192000" cy="707666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rtl="0">
              <a:spcBef>
                <a:spcPts val="0"/>
              </a:spcBef>
              <a:spcAft>
                <a:spcPts val="0"/>
              </a:spcAft>
              <a:buNone/>
            </a:pPr>
            <a:r>
              <a:rPr lang="en-US" sz="1800" dirty="0">
                <a:solidFill>
                  <a:srgbClr val="244061"/>
                </a:solidFill>
                <a:latin typeface="Calibri"/>
                <a:ea typeface="Calibri"/>
                <a:cs typeface="Calibri"/>
                <a:sym typeface="Calibri"/>
              </a:rPr>
              <a:t>Before clusters implementation we need to pre-process the data. So that we filtered data with following steps: </a:t>
            </a:r>
            <a:endParaRPr lang="en-US" dirty="0"/>
          </a:p>
          <a:p>
            <a:pPr marR="0" lvl="0" algn="l" rtl="0">
              <a:spcBef>
                <a:spcPts val="0"/>
              </a:spcBef>
              <a:spcAft>
                <a:spcPts val="0"/>
              </a:spcAft>
              <a:buClr>
                <a:srgbClr val="C00000"/>
              </a:buClr>
              <a:buSzPts val="1400"/>
            </a:pPr>
            <a:r>
              <a:rPr lang="en-US" sz="1800" b="1" dirty="0">
                <a:solidFill>
                  <a:srgbClr val="C00000"/>
                </a:solidFill>
                <a:latin typeface="Calibri"/>
                <a:ea typeface="Calibri"/>
                <a:cs typeface="Calibri"/>
                <a:sym typeface="Calibri"/>
              </a:rPr>
              <a:t>1. Removing Stop words</a:t>
            </a:r>
            <a:r>
              <a:rPr lang="en-US" sz="1800" b="1" dirty="0">
                <a:solidFill>
                  <a:srgbClr val="244061"/>
                </a:solidFill>
                <a:latin typeface="Calibri"/>
                <a:ea typeface="Calibri"/>
                <a:cs typeface="Calibri"/>
                <a:sym typeface="Calibri"/>
              </a:rPr>
              <a:t> </a:t>
            </a:r>
            <a:endParaRPr lang="en-US" dirty="0"/>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 Stop words are common words like “the”, “and” and “but” do not carry much meaning on their own and are often seen as noise in the data. </a:t>
            </a:r>
            <a:endParaRPr lang="en-US" dirty="0"/>
          </a:p>
          <a:p>
            <a:pPr marL="0" marR="0" lvl="0" indent="0" algn="l" rtl="0">
              <a:spcBef>
                <a:spcPts val="0"/>
              </a:spcBef>
              <a:spcAft>
                <a:spcPts val="0"/>
              </a:spcAft>
              <a:buNone/>
            </a:pPr>
            <a:r>
              <a:rPr lang="en-US" b="1" dirty="0">
                <a:solidFill>
                  <a:srgbClr val="C00000"/>
                </a:solidFill>
                <a:latin typeface="Calibri"/>
                <a:ea typeface="Calibri"/>
                <a:cs typeface="Calibri"/>
                <a:sym typeface="Calibri"/>
              </a:rPr>
              <a:t>2.</a:t>
            </a:r>
            <a:r>
              <a:rPr lang="en-US" sz="1800" b="1" dirty="0">
                <a:solidFill>
                  <a:srgbClr val="244061"/>
                </a:solidFill>
                <a:latin typeface="Calibri"/>
                <a:ea typeface="Calibri"/>
                <a:cs typeface="Calibri"/>
                <a:sym typeface="Calibri"/>
              </a:rPr>
              <a:t>   </a:t>
            </a:r>
            <a:r>
              <a:rPr lang="en-US" sz="1800" b="1" dirty="0">
                <a:solidFill>
                  <a:srgbClr val="C00000"/>
                </a:solidFill>
                <a:latin typeface="Calibri"/>
                <a:ea typeface="Calibri"/>
                <a:cs typeface="Calibri"/>
                <a:sym typeface="Calibri"/>
              </a:rPr>
              <a:t> Lowercasing words </a:t>
            </a:r>
            <a:endParaRPr lang="en-US" dirty="0">
              <a:solidFill>
                <a:srgbClr val="C00000"/>
              </a:solidFill>
            </a:endParaRPr>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 Lowercasing the words can also reduce the size of the vocabulary, which can make it easier to work with larger texts or texts in languages with a high number of inflected forms. </a:t>
            </a:r>
            <a:endParaRPr lang="en-US" dirty="0"/>
          </a:p>
          <a:p>
            <a:pPr marL="0" marR="0" lvl="0" indent="0" algn="l" rtl="0">
              <a:spcBef>
                <a:spcPts val="0"/>
              </a:spcBef>
              <a:spcAft>
                <a:spcPts val="0"/>
              </a:spcAft>
              <a:buNone/>
            </a:pPr>
            <a:r>
              <a:rPr lang="en-US" b="1" dirty="0">
                <a:solidFill>
                  <a:srgbClr val="C00000"/>
                </a:solidFill>
                <a:latin typeface="Calibri"/>
                <a:ea typeface="Calibri"/>
                <a:cs typeface="Calibri"/>
                <a:sym typeface="Calibri"/>
              </a:rPr>
              <a:t>3.</a:t>
            </a:r>
            <a:r>
              <a:rPr lang="en-US" sz="1800" b="1" dirty="0">
                <a:solidFill>
                  <a:srgbClr val="244061"/>
                </a:solidFill>
                <a:latin typeface="Calibri"/>
                <a:ea typeface="Calibri"/>
                <a:cs typeface="Calibri"/>
                <a:sym typeface="Calibri"/>
              </a:rPr>
              <a:t>     </a:t>
            </a:r>
            <a:r>
              <a:rPr lang="en-US" sz="1800" b="1" dirty="0">
                <a:solidFill>
                  <a:srgbClr val="C00000"/>
                </a:solidFill>
                <a:latin typeface="Calibri"/>
                <a:ea typeface="Calibri"/>
                <a:cs typeface="Calibri"/>
                <a:sym typeface="Calibri"/>
              </a:rPr>
              <a:t>Removing Punctuation </a:t>
            </a:r>
            <a:endParaRPr lang="en-US" dirty="0">
              <a:solidFill>
                <a:srgbClr val="C00000"/>
              </a:solidFill>
            </a:endParaRPr>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 Punctuation marks like periods, commas, and exclamation points can add noise to the data and can sometimes be treated as separate tokens, which can affect the performance of NLP models. </a:t>
            </a:r>
            <a:endParaRPr lang="en-US" dirty="0"/>
          </a:p>
          <a:p>
            <a:pPr marL="0" marR="0" lvl="0" indent="0" algn="l" rtl="0">
              <a:spcBef>
                <a:spcPts val="0"/>
              </a:spcBef>
              <a:spcAft>
                <a:spcPts val="0"/>
              </a:spcAft>
              <a:buNone/>
            </a:pPr>
            <a:r>
              <a:rPr lang="en-US" sz="1800" b="1" dirty="0">
                <a:solidFill>
                  <a:srgbClr val="C00000"/>
                </a:solidFill>
                <a:latin typeface="Calibri"/>
                <a:ea typeface="Calibri"/>
                <a:cs typeface="Calibri"/>
                <a:sym typeface="Calibri"/>
              </a:rPr>
              <a:t>4.</a:t>
            </a:r>
            <a:r>
              <a:rPr lang="en-US" sz="1800" b="1" dirty="0">
                <a:solidFill>
                  <a:srgbClr val="244061"/>
                </a:solidFill>
                <a:latin typeface="Calibri"/>
                <a:ea typeface="Calibri"/>
                <a:cs typeface="Calibri"/>
                <a:sym typeface="Calibri"/>
              </a:rPr>
              <a:t>     </a:t>
            </a:r>
            <a:r>
              <a:rPr lang="en-US" sz="1800" b="1" dirty="0">
                <a:solidFill>
                  <a:srgbClr val="C00000"/>
                </a:solidFill>
                <a:latin typeface="Calibri"/>
                <a:ea typeface="Calibri"/>
                <a:cs typeface="Calibri"/>
                <a:sym typeface="Calibri"/>
              </a:rPr>
              <a:t>Stemming </a:t>
            </a:r>
            <a:endParaRPr lang="en-US" dirty="0">
              <a:solidFill>
                <a:srgbClr val="C00000"/>
              </a:solidFill>
            </a:endParaRPr>
          </a:p>
          <a:p>
            <a:pPr marL="0" marR="0" lvl="0" indent="0" algn="l" rtl="0">
              <a:spcBef>
                <a:spcPts val="0"/>
              </a:spcBef>
              <a:spcAft>
                <a:spcPts val="0"/>
              </a:spcAft>
              <a:buNone/>
            </a:pPr>
            <a:r>
              <a:rPr lang="en-US" sz="1800" dirty="0">
                <a:solidFill>
                  <a:srgbClr val="C00000"/>
                </a:solidFill>
                <a:latin typeface="Calibri"/>
                <a:ea typeface="Calibri"/>
                <a:cs typeface="Calibri"/>
                <a:sym typeface="Calibri"/>
              </a:rPr>
              <a:t>       •</a:t>
            </a:r>
            <a:r>
              <a:rPr lang="en-US" sz="1800" dirty="0">
                <a:solidFill>
                  <a:srgbClr val="244061"/>
                </a:solidFill>
                <a:latin typeface="Calibri"/>
                <a:ea typeface="Calibri"/>
                <a:cs typeface="Calibri"/>
                <a:sym typeface="Calibri"/>
              </a:rPr>
              <a:t> used Snowball Stemmer to generate a meaningful word out of corpus of words. </a:t>
            </a:r>
            <a:endParaRPr lang="en-US" dirty="0"/>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 For example, the words "run," "runs," "ran," and "running" are all different inflected forms of the same word "run," and a stemmer can reduce them all to the base form "run." </a:t>
            </a:r>
            <a:endParaRPr lang="en-US" dirty="0"/>
          </a:p>
          <a:p>
            <a:pPr marL="0" marR="0" lvl="0" indent="0" algn="l" rtl="0">
              <a:spcBef>
                <a:spcPts val="0"/>
              </a:spcBef>
              <a:spcAft>
                <a:spcPts val="0"/>
              </a:spcAft>
              <a:buNone/>
            </a:pPr>
            <a:r>
              <a:rPr lang="en-US" b="1" dirty="0">
                <a:solidFill>
                  <a:srgbClr val="C00000"/>
                </a:solidFill>
                <a:latin typeface="Calibri"/>
                <a:ea typeface="Calibri"/>
                <a:cs typeface="Calibri"/>
                <a:sym typeface="Calibri"/>
              </a:rPr>
              <a:t>5.</a:t>
            </a:r>
            <a:r>
              <a:rPr lang="en-US" sz="1800" b="1" dirty="0">
                <a:solidFill>
                  <a:srgbClr val="244061"/>
                </a:solidFill>
                <a:latin typeface="Calibri"/>
                <a:ea typeface="Calibri"/>
                <a:cs typeface="Calibri"/>
                <a:sym typeface="Calibri"/>
              </a:rPr>
              <a:t>    </a:t>
            </a:r>
            <a:r>
              <a:rPr lang="en-US" sz="1800" b="1" dirty="0">
                <a:solidFill>
                  <a:srgbClr val="C00000"/>
                </a:solidFill>
                <a:latin typeface="Calibri"/>
                <a:ea typeface="Calibri"/>
                <a:cs typeface="Calibri"/>
                <a:sym typeface="Calibri"/>
              </a:rPr>
              <a:t>Tokenization of corpus and Word vectorization – TFIDF</a:t>
            </a:r>
            <a:r>
              <a:rPr lang="en-US" sz="1800" b="1" dirty="0">
                <a:solidFill>
                  <a:srgbClr val="244061"/>
                </a:solidFill>
                <a:latin typeface="Calibri"/>
                <a:ea typeface="Calibri"/>
                <a:cs typeface="Calibri"/>
                <a:sym typeface="Calibri"/>
              </a:rPr>
              <a:t> </a:t>
            </a:r>
            <a:endParaRPr lang="en-US" dirty="0"/>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This is important in NLP tasks because most machine learning models expect numerical input and cannot work with raw text data directly. Word vectorization allows you to input the words into a machine learning model in a way that preserves the meaning and context of the words. </a:t>
            </a:r>
            <a:endParaRPr lang="en-US" dirty="0">
              <a:solidFill>
                <a:srgbClr val="C00000"/>
              </a:solidFill>
            </a:endParaRPr>
          </a:p>
          <a:p>
            <a:pPr marL="0" marR="0" lvl="0" indent="0" algn="l" rtl="0">
              <a:spcBef>
                <a:spcPts val="0"/>
              </a:spcBef>
              <a:spcAft>
                <a:spcPts val="0"/>
              </a:spcAft>
              <a:buNone/>
            </a:pPr>
            <a:r>
              <a:rPr lang="en-US" sz="1800" b="1" dirty="0">
                <a:solidFill>
                  <a:srgbClr val="C00000"/>
                </a:solidFill>
                <a:latin typeface="Calibri"/>
                <a:ea typeface="Calibri"/>
                <a:cs typeface="Calibri"/>
                <a:sym typeface="Calibri"/>
              </a:rPr>
              <a:t>6.     Dimensionality reduction – PCA</a:t>
            </a:r>
            <a:endParaRPr lang="en-US" dirty="0">
              <a:solidFill>
                <a:srgbClr val="C00000"/>
              </a:solidFill>
            </a:endParaRPr>
          </a:p>
          <a:p>
            <a:pPr marL="0" marR="0" lvl="0" indent="0" algn="l" rtl="0">
              <a:spcBef>
                <a:spcPts val="0"/>
              </a:spcBef>
              <a:spcAft>
                <a:spcPts val="0"/>
              </a:spcAft>
              <a:buNone/>
            </a:pPr>
            <a:r>
              <a:rPr lang="en-US" sz="1800" dirty="0">
                <a:solidFill>
                  <a:srgbClr val="244061"/>
                </a:solidFill>
                <a:latin typeface="Calibri"/>
                <a:ea typeface="Calibri"/>
                <a:cs typeface="Calibri"/>
                <a:sym typeface="Calibri"/>
              </a:rPr>
              <a:t>       • Dimensionality reduction is the process of reducing the number of features or dimensions in a dataset while preserving as much information as possible. As high-dimensional datasets can be difficult to work with and can sometimes suffer from the curse of dimensionality.</a:t>
            </a:r>
          </a:p>
        </p:txBody>
      </p:sp>
      <p:sp>
        <p:nvSpPr>
          <p:cNvPr id="2" name="TextBox 1">
            <a:extLst>
              <a:ext uri="{FF2B5EF4-FFF2-40B4-BE49-F238E27FC236}">
                <a16:creationId xmlns:a16="http://schemas.microsoft.com/office/drawing/2014/main" id="{1199E702-CE3A-B396-9892-15C654D7B375}"/>
              </a:ext>
            </a:extLst>
          </p:cNvPr>
          <p:cNvSpPr txBox="1"/>
          <p:nvPr/>
        </p:nvSpPr>
        <p:spPr>
          <a:xfrm>
            <a:off x="3127513" y="0"/>
            <a:ext cx="5151538" cy="646331"/>
          </a:xfrm>
          <a:prstGeom prst="rect">
            <a:avLst/>
          </a:prstGeom>
          <a:noFill/>
        </p:spPr>
        <p:txBody>
          <a:bodyPr wrap="none" rtlCol="0">
            <a:spAutoFit/>
          </a:bodyPr>
          <a:lstStyle/>
          <a:p>
            <a:r>
              <a:rPr lang="en-US" sz="3600" dirty="0">
                <a:solidFill>
                  <a:srgbClr val="C00000"/>
                </a:solidFill>
              </a:rPr>
              <a:t>Data Preprocessing Step</a:t>
            </a:r>
          </a:p>
        </p:txBody>
      </p:sp>
      <p:pic>
        <p:nvPicPr>
          <p:cNvPr id="3" name="Picture 2">
            <a:extLst>
              <a:ext uri="{FF2B5EF4-FFF2-40B4-BE49-F238E27FC236}">
                <a16:creationId xmlns:a16="http://schemas.microsoft.com/office/drawing/2014/main" id="{A830B5FE-DA2C-91A2-37B3-0E8EB7432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93028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24">
            <a:extLst>
              <a:ext uri="{FF2B5EF4-FFF2-40B4-BE49-F238E27FC236}">
                <a16:creationId xmlns:a16="http://schemas.microsoft.com/office/drawing/2014/main" id="{7F8312BA-F5FC-C9BB-531A-6B4D87694C38}"/>
              </a:ext>
            </a:extLst>
          </p:cNvPr>
          <p:cNvSpPr txBox="1"/>
          <p:nvPr/>
        </p:nvSpPr>
        <p:spPr>
          <a:xfrm>
            <a:off x="3511826" y="147706"/>
            <a:ext cx="4667869" cy="50526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ctr" rtl="0">
              <a:lnSpc>
                <a:spcPct val="100000"/>
              </a:lnSpc>
              <a:spcBef>
                <a:spcPts val="0"/>
              </a:spcBef>
              <a:spcAft>
                <a:spcPts val="0"/>
              </a:spcAft>
              <a:buNone/>
            </a:pPr>
            <a:r>
              <a:rPr lang="en-US" sz="3200" b="1" i="1" dirty="0">
                <a:solidFill>
                  <a:srgbClr val="CC0000"/>
                </a:solidFill>
                <a:latin typeface="+mj-lt"/>
                <a:ea typeface="Calibri"/>
                <a:cs typeface="Calibri"/>
                <a:sym typeface="Calibri"/>
              </a:rPr>
              <a:t>Model Implementation</a:t>
            </a:r>
            <a:endParaRPr sz="3200" i="1" dirty="0">
              <a:solidFill>
                <a:schemeClr val="dk1"/>
              </a:solidFill>
              <a:latin typeface="+mj-lt"/>
              <a:ea typeface="Calibri"/>
              <a:cs typeface="Calibri"/>
              <a:sym typeface="Calibri"/>
            </a:endParaRPr>
          </a:p>
        </p:txBody>
      </p:sp>
      <p:sp>
        <p:nvSpPr>
          <p:cNvPr id="3" name="Google Shape;211;p24">
            <a:extLst>
              <a:ext uri="{FF2B5EF4-FFF2-40B4-BE49-F238E27FC236}">
                <a16:creationId xmlns:a16="http://schemas.microsoft.com/office/drawing/2014/main" id="{4F5A9DC5-483D-8741-2485-00C5C3CC7228}"/>
              </a:ext>
            </a:extLst>
          </p:cNvPr>
          <p:cNvSpPr txBox="1"/>
          <p:nvPr/>
        </p:nvSpPr>
        <p:spPr>
          <a:xfrm>
            <a:off x="3511826" y="666867"/>
            <a:ext cx="4572000"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ctr" rtl="0">
              <a:lnSpc>
                <a:spcPct val="100000"/>
              </a:lnSpc>
              <a:spcBef>
                <a:spcPts val="0"/>
              </a:spcBef>
              <a:spcAft>
                <a:spcPts val="0"/>
              </a:spcAft>
              <a:buNone/>
            </a:pPr>
            <a:r>
              <a:rPr lang="en-US" sz="2800" b="1" dirty="0">
                <a:solidFill>
                  <a:srgbClr val="002060"/>
                </a:solidFill>
                <a:latin typeface="Calibri"/>
                <a:ea typeface="Calibri"/>
                <a:cs typeface="Calibri"/>
                <a:sym typeface="Calibri"/>
              </a:rPr>
              <a:t> k-means clustering</a:t>
            </a:r>
            <a:endParaRPr sz="2800" dirty="0">
              <a:solidFill>
                <a:srgbClr val="002060"/>
              </a:solidFill>
              <a:latin typeface="Calibri"/>
              <a:ea typeface="Calibri"/>
              <a:cs typeface="Calibri"/>
              <a:sym typeface="Calibri"/>
            </a:endParaRPr>
          </a:p>
        </p:txBody>
      </p:sp>
      <p:sp>
        <p:nvSpPr>
          <p:cNvPr id="4" name="Google Shape;212;p24">
            <a:extLst>
              <a:ext uri="{FF2B5EF4-FFF2-40B4-BE49-F238E27FC236}">
                <a16:creationId xmlns:a16="http://schemas.microsoft.com/office/drawing/2014/main" id="{4BD8198A-7AE7-D5F9-0A02-EBB6C22EF08F}"/>
              </a:ext>
            </a:extLst>
          </p:cNvPr>
          <p:cNvSpPr txBox="1"/>
          <p:nvPr/>
        </p:nvSpPr>
        <p:spPr>
          <a:xfrm>
            <a:off x="1496667" y="1204074"/>
            <a:ext cx="9144000"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800" b="1" dirty="0">
                <a:solidFill>
                  <a:srgbClr val="244061"/>
                </a:solidFill>
                <a:latin typeface="+mn-lt"/>
                <a:ea typeface="Calibri"/>
                <a:cs typeface="Calibri"/>
                <a:sym typeface="Calibri"/>
              </a:rPr>
              <a:t>Visualizing the elbow curve and Silhouette score to decide on the optimal number of clusters for K-means clustering algorithm.</a:t>
            </a:r>
            <a:endParaRPr sz="1800" b="1" dirty="0">
              <a:solidFill>
                <a:srgbClr val="244061"/>
              </a:solidFill>
              <a:latin typeface="+mn-lt"/>
              <a:ea typeface="Calibri"/>
              <a:cs typeface="Calibri"/>
              <a:sym typeface="Calibri"/>
            </a:endParaRPr>
          </a:p>
        </p:txBody>
      </p:sp>
      <p:sp>
        <p:nvSpPr>
          <p:cNvPr id="7" name="Google Shape;215;p24">
            <a:extLst>
              <a:ext uri="{FF2B5EF4-FFF2-40B4-BE49-F238E27FC236}">
                <a16:creationId xmlns:a16="http://schemas.microsoft.com/office/drawing/2014/main" id="{393CA08C-4BFC-94C0-3F03-08BCD0CC520E}"/>
              </a:ext>
            </a:extLst>
          </p:cNvPr>
          <p:cNvSpPr txBox="1"/>
          <p:nvPr/>
        </p:nvSpPr>
        <p:spPr>
          <a:xfrm>
            <a:off x="1548652" y="5421174"/>
            <a:ext cx="9119347"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spcBef>
                <a:spcPts val="0"/>
              </a:spcBef>
              <a:spcAft>
                <a:spcPts val="0"/>
              </a:spcAft>
              <a:buNone/>
            </a:pPr>
            <a:r>
              <a:rPr lang="en-US" sz="2000" b="1" dirty="0">
                <a:solidFill>
                  <a:schemeClr val="tx1"/>
                </a:solidFill>
                <a:latin typeface="+mn-lt"/>
                <a:ea typeface="Calibri"/>
                <a:cs typeface="Calibri"/>
                <a:sym typeface="Calibri"/>
              </a:rPr>
              <a:t>Using the Silhouette Score and Elbow Method we select the optimal number of clusters to be 9. </a:t>
            </a:r>
            <a:endParaRPr sz="2000" b="1" dirty="0">
              <a:solidFill>
                <a:schemeClr val="tx1"/>
              </a:solidFill>
              <a:latin typeface="+mn-lt"/>
              <a:ea typeface="Calibri"/>
              <a:cs typeface="Calibri"/>
              <a:sym typeface="Calibri"/>
            </a:endParaRPr>
          </a:p>
        </p:txBody>
      </p:sp>
      <p:pic>
        <p:nvPicPr>
          <p:cNvPr id="12294" name="Picture 6">
            <a:extLst>
              <a:ext uri="{FF2B5EF4-FFF2-40B4-BE49-F238E27FC236}">
                <a16:creationId xmlns:a16="http://schemas.microsoft.com/office/drawing/2014/main" id="{F05EE8EE-8AA1-05C9-0F86-FF69403FD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85" y="1915370"/>
            <a:ext cx="4591050" cy="344079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F6FE4B89-8D44-BFD7-65E6-DDD7D598E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915370"/>
            <a:ext cx="4591050" cy="34407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4580B3-208A-8D8C-2D0B-BB2A360C0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80066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0CC5-AC41-29AE-4295-806F8627A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52444"/>
            <a:ext cx="10866783" cy="5000625"/>
          </a:xfrm>
          <a:prstGeom prst="rect">
            <a:avLst/>
          </a:prstGeom>
        </p:spPr>
      </p:pic>
      <p:sp>
        <p:nvSpPr>
          <p:cNvPr id="2" name="TextBox 1">
            <a:extLst>
              <a:ext uri="{FF2B5EF4-FFF2-40B4-BE49-F238E27FC236}">
                <a16:creationId xmlns:a16="http://schemas.microsoft.com/office/drawing/2014/main" id="{E345E5B9-5181-E4C9-46A5-41F72C8A68C5}"/>
              </a:ext>
            </a:extLst>
          </p:cNvPr>
          <p:cNvSpPr txBox="1"/>
          <p:nvPr/>
        </p:nvSpPr>
        <p:spPr>
          <a:xfrm>
            <a:off x="1523999" y="5282117"/>
            <a:ext cx="9024731" cy="1323439"/>
          </a:xfrm>
          <a:prstGeom prst="rect">
            <a:avLst/>
          </a:prstGeom>
          <a:noFill/>
        </p:spPr>
        <p:txBody>
          <a:bodyPr wrap="square" rtlCol="0">
            <a:spAutoFit/>
          </a:bodyPr>
          <a:lstStyle/>
          <a:p>
            <a:pPr marL="285750" marR="0" lvl="0" indent="-285750" algn="l" rtl="0">
              <a:spcBef>
                <a:spcPts val="0"/>
              </a:spcBef>
              <a:spcAft>
                <a:spcPts val="0"/>
              </a:spcAft>
              <a:buClr>
                <a:srgbClr val="244061"/>
              </a:buClr>
              <a:buSzPts val="1800"/>
              <a:buFont typeface="Arial"/>
              <a:buChar char="•"/>
            </a:pPr>
            <a:r>
              <a:rPr lang="en-US" sz="2000" b="1" i="1" dirty="0">
                <a:ea typeface="Calibri"/>
                <a:cs typeface="Calibri"/>
                <a:sym typeface="Calibri"/>
              </a:rPr>
              <a:t>The numbers 0 to 8 represent 9-distinct clusters formed by K-means clustering. </a:t>
            </a:r>
            <a:endParaRPr lang="en-US" sz="2000" b="1" i="1" dirty="0"/>
          </a:p>
          <a:p>
            <a:pPr marL="285750" marR="0" lvl="0" indent="-285750" algn="l" rtl="0">
              <a:spcBef>
                <a:spcPts val="0"/>
              </a:spcBef>
              <a:spcAft>
                <a:spcPts val="0"/>
              </a:spcAft>
              <a:buClr>
                <a:srgbClr val="244061"/>
              </a:buClr>
              <a:buSzPts val="1800"/>
              <a:buFont typeface="Arial"/>
              <a:buChar char="•"/>
            </a:pPr>
            <a:r>
              <a:rPr lang="en-US" sz="2000" b="1" i="1" dirty="0">
                <a:ea typeface="Calibri"/>
                <a:cs typeface="Calibri"/>
                <a:sym typeface="Calibri"/>
              </a:rPr>
              <a:t>Each cluster contains data points similar to those in the same groups but varies from other groups.</a:t>
            </a:r>
          </a:p>
        </p:txBody>
      </p:sp>
      <p:pic>
        <p:nvPicPr>
          <p:cNvPr id="3" name="Picture 2">
            <a:extLst>
              <a:ext uri="{FF2B5EF4-FFF2-40B4-BE49-F238E27FC236}">
                <a16:creationId xmlns:a16="http://schemas.microsoft.com/office/drawing/2014/main" id="{26D789F9-D283-9A5F-8B59-D842C51E3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4068580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273B5692-8C74-7B59-0B00-2D9C25FD8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85502"/>
            <a:ext cx="5830949" cy="288503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ACCF64F2-B26B-2EB9-B1EA-A370B42AE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046" y="711269"/>
            <a:ext cx="5830952" cy="288503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F3E1CECE-4EAE-CEF5-6A95-1BA4C9BB4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949770"/>
            <a:ext cx="5883965" cy="290823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F5AC9EB6-5479-154F-D59F-06B468CB1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047" y="3949770"/>
            <a:ext cx="5830951" cy="288503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4D62F8D6-A58C-00E9-4993-5D5C2E78F83F}"/>
              </a:ext>
            </a:extLst>
          </p:cNvPr>
          <p:cNvCxnSpPr>
            <a:cxnSpLocks/>
          </p:cNvCxnSpPr>
          <p:nvPr/>
        </p:nvCxnSpPr>
        <p:spPr>
          <a:xfrm>
            <a:off x="-1" y="3763617"/>
            <a:ext cx="1219200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B85551B-11D9-7909-653D-18AF011A0D0E}"/>
              </a:ext>
            </a:extLst>
          </p:cNvPr>
          <p:cNvCxnSpPr>
            <a:cxnSpLocks/>
          </p:cNvCxnSpPr>
          <p:nvPr/>
        </p:nvCxnSpPr>
        <p:spPr>
          <a:xfrm>
            <a:off x="6096000" y="392523"/>
            <a:ext cx="0" cy="6564868"/>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29007B5-C1E7-8DC8-22C8-48A2B79D2CD7}"/>
              </a:ext>
            </a:extLst>
          </p:cNvPr>
          <p:cNvSpPr txBox="1"/>
          <p:nvPr/>
        </p:nvSpPr>
        <p:spPr>
          <a:xfrm>
            <a:off x="2690191" y="23191"/>
            <a:ext cx="5830948" cy="461665"/>
          </a:xfrm>
          <a:prstGeom prst="rect">
            <a:avLst/>
          </a:prstGeom>
          <a:noFill/>
        </p:spPr>
        <p:txBody>
          <a:bodyPr wrap="square" rtlCol="0">
            <a:spAutoFit/>
          </a:bodyPr>
          <a:lstStyle/>
          <a:p>
            <a:pPr marL="0" marR="0" lvl="0" indent="0" algn="ctr" rtl="0">
              <a:spcBef>
                <a:spcPts val="0"/>
              </a:spcBef>
              <a:spcAft>
                <a:spcPts val="0"/>
              </a:spcAft>
              <a:buNone/>
            </a:pPr>
            <a:r>
              <a:rPr lang="en-US" sz="2400" b="1">
                <a:solidFill>
                  <a:srgbClr val="C00000"/>
                </a:solidFill>
                <a:latin typeface="+mj-lt"/>
                <a:ea typeface="Calibri"/>
                <a:cs typeface="Calibri"/>
                <a:sym typeface="Calibri"/>
              </a:rPr>
              <a:t>Data represented by each cluster</a:t>
            </a:r>
            <a:endParaRPr lang="en-US" sz="2400" b="1" dirty="0">
              <a:solidFill>
                <a:srgbClr val="C00000"/>
              </a:solidFill>
              <a:latin typeface="+mj-lt"/>
              <a:ea typeface="Calibri"/>
              <a:cs typeface="Calibri"/>
              <a:sym typeface="Calibri"/>
            </a:endParaRPr>
          </a:p>
        </p:txBody>
      </p:sp>
      <p:sp>
        <p:nvSpPr>
          <p:cNvPr id="9" name="TextBox 8">
            <a:extLst>
              <a:ext uri="{FF2B5EF4-FFF2-40B4-BE49-F238E27FC236}">
                <a16:creationId xmlns:a16="http://schemas.microsoft.com/office/drawing/2014/main" id="{15719332-A6D8-F8F0-09F8-4F471DE4C217}"/>
              </a:ext>
            </a:extLst>
          </p:cNvPr>
          <p:cNvSpPr txBox="1"/>
          <p:nvPr/>
        </p:nvSpPr>
        <p:spPr>
          <a:xfrm>
            <a:off x="278296" y="449127"/>
            <a:ext cx="2928728"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8C45F3D0-3F73-0780-3FE5-63D364832BCB}"/>
              </a:ext>
            </a:extLst>
          </p:cNvPr>
          <p:cNvSpPr txBox="1"/>
          <p:nvPr/>
        </p:nvSpPr>
        <p:spPr>
          <a:xfrm>
            <a:off x="1537250" y="410624"/>
            <a:ext cx="2928721" cy="646331"/>
          </a:xfrm>
          <a:prstGeom prst="rect">
            <a:avLst/>
          </a:prstGeom>
          <a:noFill/>
        </p:spPr>
        <p:txBody>
          <a:bodyPr wrap="square" rtlCol="0">
            <a:spAutoFit/>
          </a:bodyPr>
          <a:lstStyle/>
          <a:p>
            <a:pPr marL="0" marR="0" lvl="0" indent="0" algn="ctr" rtl="0">
              <a:spcBef>
                <a:spcPts val="0"/>
              </a:spcBef>
              <a:spcAft>
                <a:spcPts val="0"/>
              </a:spcAft>
              <a:buNone/>
            </a:pPr>
            <a:r>
              <a:rPr lang="en-US" sz="1800" b="1" i="0" dirty="0">
                <a:solidFill>
                  <a:srgbClr val="244061"/>
                </a:solidFill>
                <a:latin typeface="Calibri"/>
                <a:ea typeface="Calibri"/>
                <a:cs typeface="Calibri"/>
                <a:sym typeface="Calibri"/>
              </a:rPr>
              <a:t>Stand-Up Comedy Show</a:t>
            </a:r>
          </a:p>
          <a:p>
            <a:endParaRPr lang="en-US" dirty="0"/>
          </a:p>
        </p:txBody>
      </p:sp>
      <p:pic>
        <p:nvPicPr>
          <p:cNvPr id="11" name="Picture 10">
            <a:extLst>
              <a:ext uri="{FF2B5EF4-FFF2-40B4-BE49-F238E27FC236}">
                <a16:creationId xmlns:a16="http://schemas.microsoft.com/office/drawing/2014/main" id="{6799D3DC-7798-C36E-923A-D0D81E2C4F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5015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3C87E38-C255-E70E-C5D3-EEF33B90F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5" y="600283"/>
            <a:ext cx="5282493" cy="285522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1300884A-0260-3FC1-3266-98BABE1B9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330" y="600283"/>
            <a:ext cx="5393635" cy="285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4612116-5296-0CDC-E651-48A47CFA28C5}"/>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00EE73E-967C-CF2E-4317-A3E4C0F5F6FD}"/>
              </a:ext>
            </a:extLst>
          </p:cNvPr>
          <p:cNvCxnSpPr/>
          <p:nvPr/>
        </p:nvCxnSpPr>
        <p:spPr>
          <a:xfrm>
            <a:off x="0" y="3455504"/>
            <a:ext cx="12298017" cy="0"/>
          </a:xfrm>
          <a:prstGeom prst="line">
            <a:avLst/>
          </a:prstGeom>
        </p:spPr>
        <p:style>
          <a:lnRef idx="1">
            <a:schemeClr val="dk1"/>
          </a:lnRef>
          <a:fillRef idx="0">
            <a:schemeClr val="dk1"/>
          </a:fillRef>
          <a:effectRef idx="0">
            <a:schemeClr val="dk1"/>
          </a:effectRef>
          <a:fontRef idx="minor">
            <a:schemeClr val="tx1"/>
          </a:fontRef>
        </p:style>
      </p:cxnSp>
      <p:pic>
        <p:nvPicPr>
          <p:cNvPr id="14342" name="Picture 6">
            <a:extLst>
              <a:ext uri="{FF2B5EF4-FFF2-40B4-BE49-F238E27FC236}">
                <a16:creationId xmlns:a16="http://schemas.microsoft.com/office/drawing/2014/main" id="{77305FA2-980E-7848-5768-085B23D09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35" y="4002779"/>
            <a:ext cx="5282494" cy="285522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D8E85896-7484-47AB-1709-B3DC556BD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472" y="4134683"/>
            <a:ext cx="5282493" cy="26466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C01FA7-0C6C-6DEB-59E5-05DCC3497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23612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832C7221-A193-775B-816B-A21282906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395413"/>
            <a:ext cx="7524750"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90DE77-F2A8-0EC4-F1D4-035F31E814E0}"/>
              </a:ext>
            </a:extLst>
          </p:cNvPr>
          <p:cNvSpPr txBox="1"/>
          <p:nvPr/>
        </p:nvSpPr>
        <p:spPr>
          <a:xfrm>
            <a:off x="3101719" y="198782"/>
            <a:ext cx="6365845" cy="584775"/>
          </a:xfrm>
          <a:prstGeom prst="rect">
            <a:avLst/>
          </a:prstGeom>
          <a:noFill/>
        </p:spPr>
        <p:txBody>
          <a:bodyPr wrap="none" rtlCol="0">
            <a:spAutoFit/>
          </a:bodyPr>
          <a:lstStyle/>
          <a:p>
            <a:r>
              <a:rPr lang="en-US" sz="3200" b="1" i="1" dirty="0">
                <a:solidFill>
                  <a:srgbClr val="C00000"/>
                </a:solidFill>
              </a:rPr>
              <a:t>Data Represented by 8</a:t>
            </a:r>
            <a:r>
              <a:rPr lang="en-US" sz="3200" b="1" i="1" baseline="30000" dirty="0">
                <a:solidFill>
                  <a:srgbClr val="C00000"/>
                </a:solidFill>
              </a:rPr>
              <a:t>th</a:t>
            </a:r>
            <a:r>
              <a:rPr lang="en-US" sz="3200" b="1" i="1" dirty="0">
                <a:solidFill>
                  <a:srgbClr val="C00000"/>
                </a:solidFill>
              </a:rPr>
              <a:t> cluster</a:t>
            </a:r>
          </a:p>
        </p:txBody>
      </p:sp>
      <p:pic>
        <p:nvPicPr>
          <p:cNvPr id="3" name="Picture 2">
            <a:extLst>
              <a:ext uri="{FF2B5EF4-FFF2-40B4-BE49-F238E27FC236}">
                <a16:creationId xmlns:a16="http://schemas.microsoft.com/office/drawing/2014/main" id="{37CFA999-151C-2C63-EF96-F652F1D2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60858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9;p29">
            <a:extLst>
              <a:ext uri="{FF2B5EF4-FFF2-40B4-BE49-F238E27FC236}">
                <a16:creationId xmlns:a16="http://schemas.microsoft.com/office/drawing/2014/main" id="{896328B2-5B18-6626-E03F-1474FFDE35AC}"/>
              </a:ext>
            </a:extLst>
          </p:cNvPr>
          <p:cNvSpPr txBox="1"/>
          <p:nvPr/>
        </p:nvSpPr>
        <p:spPr>
          <a:xfrm>
            <a:off x="901147" y="0"/>
            <a:ext cx="10151166"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3600" b="1" dirty="0">
                <a:solidFill>
                  <a:srgbClr val="C00000"/>
                </a:solidFill>
                <a:latin typeface="Calibri"/>
                <a:ea typeface="Calibri"/>
                <a:cs typeface="Calibri"/>
                <a:sym typeface="Calibri"/>
              </a:rPr>
              <a:t>Agglomerative Hierarchical Clustering</a:t>
            </a:r>
            <a:endParaRPr sz="3600" dirty="0"/>
          </a:p>
        </p:txBody>
      </p:sp>
      <p:sp>
        <p:nvSpPr>
          <p:cNvPr id="4" name="Google Shape;261;p29">
            <a:extLst>
              <a:ext uri="{FF2B5EF4-FFF2-40B4-BE49-F238E27FC236}">
                <a16:creationId xmlns:a16="http://schemas.microsoft.com/office/drawing/2014/main" id="{1F36DE73-F614-CC2B-2732-DEAB42FF255B}"/>
              </a:ext>
            </a:extLst>
          </p:cNvPr>
          <p:cNvSpPr txBox="1"/>
          <p:nvPr/>
        </p:nvSpPr>
        <p:spPr>
          <a:xfrm>
            <a:off x="496956" y="5962831"/>
            <a:ext cx="11198087" cy="92328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rtl="0">
              <a:spcBef>
                <a:spcPts val="0"/>
              </a:spcBef>
              <a:spcAft>
                <a:spcPts val="0"/>
              </a:spcAft>
              <a:buClr>
                <a:srgbClr val="244061"/>
              </a:buClr>
              <a:buSzPts val="1800"/>
              <a:buFont typeface="Arial"/>
              <a:buChar char="•"/>
            </a:pPr>
            <a:r>
              <a:rPr lang="en-US" sz="1800" b="1" i="1" dirty="0">
                <a:solidFill>
                  <a:schemeClr val="tx1"/>
                </a:solidFill>
                <a:latin typeface="+mn-lt"/>
                <a:ea typeface="Calibri"/>
                <a:cs typeface="Calibri"/>
                <a:sym typeface="Calibri"/>
              </a:rPr>
              <a:t>The numbers 0 and 1 represent 2-distinct clusters formed by K-means clustering. </a:t>
            </a:r>
            <a:endParaRPr sz="1800" b="1" i="1" dirty="0">
              <a:solidFill>
                <a:schemeClr val="tx1"/>
              </a:solidFill>
              <a:latin typeface="+mn-lt"/>
            </a:endParaRPr>
          </a:p>
          <a:p>
            <a:pPr marL="285750" marR="0" lvl="0" indent="-285750" algn="l" rtl="0">
              <a:spcBef>
                <a:spcPts val="0"/>
              </a:spcBef>
              <a:spcAft>
                <a:spcPts val="0"/>
              </a:spcAft>
              <a:buClr>
                <a:srgbClr val="244061"/>
              </a:buClr>
              <a:buSzPts val="1800"/>
              <a:buFont typeface="Arial"/>
              <a:buChar char="•"/>
            </a:pPr>
            <a:r>
              <a:rPr lang="en-US" sz="1800" b="1" i="1" dirty="0">
                <a:solidFill>
                  <a:schemeClr val="tx1"/>
                </a:solidFill>
                <a:latin typeface="+mn-lt"/>
                <a:ea typeface="Calibri"/>
                <a:cs typeface="Calibri"/>
                <a:sym typeface="Calibri"/>
              </a:rPr>
              <a:t>Each cluster contains data points similar to those in the same groups but varies from other groups.</a:t>
            </a:r>
            <a:endParaRPr sz="1800" b="1" i="1" dirty="0">
              <a:solidFill>
                <a:schemeClr val="tx1"/>
              </a:solidFill>
              <a:latin typeface="+mn-lt"/>
              <a:ea typeface="Calibri"/>
              <a:cs typeface="Calibri"/>
              <a:sym typeface="Calibri"/>
            </a:endParaRPr>
          </a:p>
        </p:txBody>
      </p:sp>
      <p:pic>
        <p:nvPicPr>
          <p:cNvPr id="6" name="Picture 5">
            <a:extLst>
              <a:ext uri="{FF2B5EF4-FFF2-40B4-BE49-F238E27FC236}">
                <a16:creationId xmlns:a16="http://schemas.microsoft.com/office/drawing/2014/main" id="{B4BFAC17-7D50-5D6C-D303-DE8AFFDD6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47" y="646289"/>
            <a:ext cx="10947952" cy="5211171"/>
          </a:xfrm>
          <a:prstGeom prst="rect">
            <a:avLst/>
          </a:prstGeom>
        </p:spPr>
      </p:pic>
      <p:pic>
        <p:nvPicPr>
          <p:cNvPr id="3" name="Picture 2">
            <a:extLst>
              <a:ext uri="{FF2B5EF4-FFF2-40B4-BE49-F238E27FC236}">
                <a16:creationId xmlns:a16="http://schemas.microsoft.com/office/drawing/2014/main" id="{D8567257-60DF-DD6C-BA27-77485C6B5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870659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7;p30">
            <a:extLst>
              <a:ext uri="{FF2B5EF4-FFF2-40B4-BE49-F238E27FC236}">
                <a16:creationId xmlns:a16="http://schemas.microsoft.com/office/drawing/2014/main" id="{787DF2E5-A791-2BED-CC89-6A16207322A9}"/>
              </a:ext>
            </a:extLst>
          </p:cNvPr>
          <p:cNvSpPr txBox="1"/>
          <p:nvPr/>
        </p:nvSpPr>
        <p:spPr>
          <a:xfrm>
            <a:off x="8411330" y="1414470"/>
            <a:ext cx="3590810" cy="4708941"/>
          </a:xfrm>
          <a:prstGeom prst="rect">
            <a:avLst/>
          </a:prstGeom>
          <a:solidFill>
            <a:schemeClr val="bg1"/>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50000"/>
              </a:lnSpc>
              <a:spcBef>
                <a:spcPts val="0"/>
              </a:spcBef>
              <a:spcAft>
                <a:spcPts val="0"/>
              </a:spcAft>
              <a:buNone/>
            </a:pPr>
            <a:r>
              <a:rPr lang="en-US" sz="2000" b="1" i="1" dirty="0">
                <a:solidFill>
                  <a:schemeClr val="tx1"/>
                </a:solidFill>
                <a:latin typeface="+mn-lt"/>
                <a:ea typeface="Calibri"/>
                <a:cs typeface="Calibri"/>
                <a:sym typeface="Calibri"/>
              </a:rPr>
              <a:t>• Visualizing the dendrogram to decide on the optimal number of clusters for the agglomerative (hierarchical) clustering algorithm. </a:t>
            </a:r>
            <a:endParaRPr sz="2000" b="1" i="1" dirty="0">
              <a:solidFill>
                <a:schemeClr val="tx1"/>
              </a:solidFill>
              <a:latin typeface="+mn-lt"/>
            </a:endParaRPr>
          </a:p>
          <a:p>
            <a:pPr marL="0" marR="0" lvl="0" indent="0" algn="l" rtl="0">
              <a:lnSpc>
                <a:spcPct val="150000"/>
              </a:lnSpc>
              <a:spcBef>
                <a:spcPts val="0"/>
              </a:spcBef>
              <a:spcAft>
                <a:spcPts val="0"/>
              </a:spcAft>
              <a:buNone/>
            </a:pPr>
            <a:r>
              <a:rPr lang="en-US" sz="2000" b="1" i="1" dirty="0">
                <a:solidFill>
                  <a:schemeClr val="tx1"/>
                </a:solidFill>
                <a:latin typeface="+mn-lt"/>
                <a:ea typeface="Calibri"/>
                <a:cs typeface="Calibri"/>
                <a:sym typeface="Calibri"/>
              </a:rPr>
              <a:t>• 2 clusters can be built using the agglomerative clustering algorithm.</a:t>
            </a:r>
            <a:endParaRPr sz="2000" b="1" i="1" dirty="0">
              <a:solidFill>
                <a:schemeClr val="tx1"/>
              </a:solidFill>
              <a:latin typeface="+mn-lt"/>
              <a:ea typeface="Calibri"/>
              <a:cs typeface="Calibri"/>
              <a:sym typeface="Calibri"/>
            </a:endParaRPr>
          </a:p>
        </p:txBody>
      </p:sp>
      <p:sp>
        <p:nvSpPr>
          <p:cNvPr id="4" name="Google Shape;268;p30">
            <a:extLst>
              <a:ext uri="{FF2B5EF4-FFF2-40B4-BE49-F238E27FC236}">
                <a16:creationId xmlns:a16="http://schemas.microsoft.com/office/drawing/2014/main" id="{4D7AF76E-0009-34F3-1AA9-EAA6BEACE9E9}"/>
              </a:ext>
            </a:extLst>
          </p:cNvPr>
          <p:cNvSpPr txBox="1"/>
          <p:nvPr/>
        </p:nvSpPr>
        <p:spPr>
          <a:xfrm>
            <a:off x="1921565" y="163277"/>
            <a:ext cx="8560904" cy="70784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4000" b="1" dirty="0">
                <a:solidFill>
                  <a:srgbClr val="C00000"/>
                </a:solidFill>
                <a:latin typeface="Calibri"/>
                <a:ea typeface="Calibri"/>
                <a:cs typeface="Calibri"/>
                <a:sym typeface="Calibri"/>
              </a:rPr>
              <a:t>Agglomerative Hierarchical Clustering</a:t>
            </a:r>
            <a:endParaRPr sz="4000" dirty="0"/>
          </a:p>
        </p:txBody>
      </p:sp>
      <p:pic>
        <p:nvPicPr>
          <p:cNvPr id="16386" name="Picture 2">
            <a:extLst>
              <a:ext uri="{FF2B5EF4-FFF2-40B4-BE49-F238E27FC236}">
                <a16:creationId xmlns:a16="http://schemas.microsoft.com/office/drawing/2014/main" id="{CD3E2F25-1574-22F9-0C4C-B67C9DCF0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0" y="1277936"/>
            <a:ext cx="8039740" cy="49820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833343-287C-D1E0-CAC6-B6AC58227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08913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3;g22eabfc9c9c_0_0">
            <a:extLst>
              <a:ext uri="{FF2B5EF4-FFF2-40B4-BE49-F238E27FC236}">
                <a16:creationId xmlns:a16="http://schemas.microsoft.com/office/drawing/2014/main" id="{E53808C1-AB4C-4497-18C7-7C4EBE083295}"/>
              </a:ext>
            </a:extLst>
          </p:cNvPr>
          <p:cNvSpPr txBox="1"/>
          <p:nvPr/>
        </p:nvSpPr>
        <p:spPr>
          <a:xfrm>
            <a:off x="6096000" y="1075825"/>
            <a:ext cx="4822500" cy="4339619"/>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rtl="0">
              <a:lnSpc>
                <a:spcPct val="150000"/>
              </a:lnSpc>
              <a:spcBef>
                <a:spcPts val="0"/>
              </a:spcBef>
              <a:spcAft>
                <a:spcPts val="0"/>
              </a:spcAft>
              <a:buClr>
                <a:srgbClr val="244061"/>
              </a:buClr>
              <a:buSzPts val="1600"/>
            </a:pPr>
            <a:r>
              <a:rPr lang="en-US" sz="1800" b="1" i="1" dirty="0">
                <a:solidFill>
                  <a:schemeClr val="tx1"/>
                </a:solidFill>
                <a:latin typeface="+mn-lt"/>
                <a:ea typeface="Calibri"/>
                <a:cs typeface="Calibri"/>
                <a:sym typeface="Calibri"/>
              </a:rPr>
              <a:t>Taking all of these assessment factors into consideration, Hierarchical Clustering appears as the best option. Its higher Calinski-Harabasz score implies stronger cluster separation, while its lower Davies-Bouldin score shows well-defined clusters with less overlap. While K-Means Clustering has a higher silhouette score, Hierarchical Clustering has a better overall performance.</a:t>
            </a:r>
            <a:endParaRPr sz="1800" i="1" dirty="0">
              <a:solidFill>
                <a:schemeClr val="tx1"/>
              </a:solidFill>
              <a:latin typeface="+mn-lt"/>
            </a:endParaRPr>
          </a:p>
        </p:txBody>
      </p:sp>
      <p:pic>
        <p:nvPicPr>
          <p:cNvPr id="3" name="Google Shape;274;g22eabfc9c9c_0_0">
            <a:extLst>
              <a:ext uri="{FF2B5EF4-FFF2-40B4-BE49-F238E27FC236}">
                <a16:creationId xmlns:a16="http://schemas.microsoft.com/office/drawing/2014/main" id="{0CE4A2CC-26AD-C985-CB0B-4C90F0D75468}"/>
              </a:ext>
            </a:extLst>
          </p:cNvPr>
          <p:cNvPicPr preferRelativeResize="0"/>
          <p:nvPr/>
        </p:nvPicPr>
        <p:blipFill>
          <a:blip r:embed="rId2">
            <a:alphaModFix/>
          </a:blip>
          <a:stretch>
            <a:fillRect/>
          </a:stretch>
        </p:blipFill>
        <p:spPr>
          <a:xfrm>
            <a:off x="238539" y="1001269"/>
            <a:ext cx="5573773" cy="4904231"/>
          </a:xfrm>
          <a:prstGeom prst="rect">
            <a:avLst/>
          </a:prstGeom>
          <a:noFill/>
          <a:ln>
            <a:noFill/>
          </a:ln>
        </p:spPr>
      </p:pic>
      <p:sp>
        <p:nvSpPr>
          <p:cNvPr id="4" name="Google Shape;275;g22eabfc9c9c_0_0">
            <a:extLst>
              <a:ext uri="{FF2B5EF4-FFF2-40B4-BE49-F238E27FC236}">
                <a16:creationId xmlns:a16="http://schemas.microsoft.com/office/drawing/2014/main" id="{893101D3-EB2F-5483-ED69-4323709367F1}"/>
              </a:ext>
            </a:extLst>
          </p:cNvPr>
          <p:cNvSpPr txBox="1"/>
          <p:nvPr/>
        </p:nvSpPr>
        <p:spPr>
          <a:xfrm>
            <a:off x="3398550" y="0"/>
            <a:ext cx="5394900" cy="10012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700"/>
              </a:spcBef>
              <a:spcAft>
                <a:spcPts val="700"/>
              </a:spcAft>
              <a:buNone/>
            </a:pPr>
            <a:r>
              <a:rPr lang="en-US" sz="3600" b="1" i="1" dirty="0">
                <a:solidFill>
                  <a:srgbClr val="C00000"/>
                </a:solidFill>
                <a:highlight>
                  <a:srgbClr val="FFFFFF"/>
                </a:highlight>
                <a:latin typeface="+mn-lt"/>
                <a:ea typeface="Calibri"/>
                <a:cs typeface="Calibri"/>
                <a:sym typeface="Calibri"/>
              </a:rPr>
              <a:t> Final Prediction Model</a:t>
            </a:r>
            <a:endParaRPr sz="3600" b="1" i="1" dirty="0">
              <a:solidFill>
                <a:srgbClr val="C00000"/>
              </a:solidFill>
              <a:highlight>
                <a:srgbClr val="FFFFFF"/>
              </a:highlight>
              <a:latin typeface="+mn-lt"/>
              <a:ea typeface="Calibri"/>
              <a:cs typeface="Calibri"/>
              <a:sym typeface="Calibri"/>
            </a:endParaRPr>
          </a:p>
        </p:txBody>
      </p:sp>
      <p:pic>
        <p:nvPicPr>
          <p:cNvPr id="5" name="Picture 4">
            <a:extLst>
              <a:ext uri="{FF2B5EF4-FFF2-40B4-BE49-F238E27FC236}">
                <a16:creationId xmlns:a16="http://schemas.microsoft.com/office/drawing/2014/main" id="{0495092B-B60F-FE05-8DAB-1ECEEF3AE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44258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F3261-BE5A-B301-FAAE-5EE34BFD211B}"/>
              </a:ext>
            </a:extLst>
          </p:cNvPr>
          <p:cNvSpPr/>
          <p:nvPr/>
        </p:nvSpPr>
        <p:spPr>
          <a:xfrm>
            <a:off x="3432313" y="238539"/>
            <a:ext cx="5857461" cy="7553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i="1" dirty="0">
                <a:solidFill>
                  <a:srgbClr val="C00000"/>
                </a:solidFill>
                <a:latin typeface="+mj-lt"/>
                <a:cs typeface="Arial" panose="020B0604020202020204" pitchFamily="34" charset="0"/>
              </a:rPr>
              <a:t>Introduction</a:t>
            </a:r>
          </a:p>
        </p:txBody>
      </p:sp>
      <p:sp>
        <p:nvSpPr>
          <p:cNvPr id="3" name="Rectangle 2">
            <a:extLst>
              <a:ext uri="{FF2B5EF4-FFF2-40B4-BE49-F238E27FC236}">
                <a16:creationId xmlns:a16="http://schemas.microsoft.com/office/drawing/2014/main" id="{85A029BB-334D-7AF9-27CB-0F5EA68548CD}"/>
              </a:ext>
            </a:extLst>
          </p:cNvPr>
          <p:cNvSpPr/>
          <p:nvPr/>
        </p:nvSpPr>
        <p:spPr>
          <a:xfrm>
            <a:off x="318052" y="993913"/>
            <a:ext cx="11555896" cy="562554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800" dirty="0">
                <a:solidFill>
                  <a:schemeClr val="tx1"/>
                </a:solidFill>
                <a:cs typeface="Arial" panose="020B0604020202020204" pitchFamily="34" charset="0"/>
              </a:rPr>
              <a:t>Netflix, co-founded by </a:t>
            </a:r>
            <a:r>
              <a:rPr lang="en-US" sz="2800" dirty="0">
                <a:solidFill>
                  <a:srgbClr val="C00000"/>
                </a:solidFill>
                <a:cs typeface="Arial" panose="020B0604020202020204" pitchFamily="34" charset="0"/>
              </a:rPr>
              <a:t>Reed Hastings</a:t>
            </a:r>
            <a:r>
              <a:rPr lang="en-US" sz="2800" dirty="0">
                <a:solidFill>
                  <a:schemeClr val="tx1"/>
                </a:solidFill>
                <a:cs typeface="Arial" panose="020B0604020202020204" pitchFamily="34" charset="0"/>
              </a:rPr>
              <a:t> and </a:t>
            </a:r>
            <a:r>
              <a:rPr lang="en-US" sz="2800" dirty="0">
                <a:solidFill>
                  <a:srgbClr val="C00000"/>
                </a:solidFill>
                <a:cs typeface="Arial" panose="020B0604020202020204" pitchFamily="34" charset="0"/>
              </a:rPr>
              <a:t>Marc Randolph</a:t>
            </a:r>
            <a:r>
              <a:rPr lang="en-US" sz="2800" dirty="0">
                <a:solidFill>
                  <a:schemeClr val="tx1"/>
                </a:solidFill>
                <a:cs typeface="Arial" panose="020B0604020202020204" pitchFamily="34" charset="0"/>
              </a:rPr>
              <a:t> in 1997, is a renowned American media services provider.</a:t>
            </a:r>
          </a:p>
          <a:p>
            <a:r>
              <a:rPr lang="en-US" sz="2800" dirty="0">
                <a:solidFill>
                  <a:schemeClr val="tx1"/>
                </a:solidFill>
                <a:cs typeface="Arial" panose="020B0604020202020204" pitchFamily="34" charset="0"/>
              </a:rPr>
              <a:t>Initially operating as a DVD rental-by-mail service, Netflix transitioned into an on-demand </a:t>
            </a:r>
            <a:r>
              <a:rPr lang="en-US" sz="2800" dirty="0">
                <a:solidFill>
                  <a:srgbClr val="C00000"/>
                </a:solidFill>
                <a:cs typeface="Arial" panose="020B0604020202020204" pitchFamily="34" charset="0"/>
              </a:rPr>
              <a:t>streaming platform</a:t>
            </a:r>
            <a:r>
              <a:rPr lang="en-US" sz="2800" dirty="0">
                <a:solidFill>
                  <a:schemeClr val="tx1"/>
                </a:solidFill>
                <a:cs typeface="Arial" panose="020B0604020202020204" pitchFamily="34" charset="0"/>
              </a:rPr>
              <a:t>, revolutionizing the entertainment industry.</a:t>
            </a:r>
          </a:p>
          <a:p>
            <a:r>
              <a:rPr lang="en-US" sz="2800" dirty="0">
                <a:solidFill>
                  <a:schemeClr val="tx1"/>
                </a:solidFill>
                <a:cs typeface="Arial" panose="020B0604020202020204" pitchFamily="34" charset="0"/>
              </a:rPr>
              <a:t>Today, it offers a vast library of films, television series, and original content to subscribers worldwide. With </a:t>
            </a:r>
            <a:r>
              <a:rPr lang="en-US" sz="2800" dirty="0">
                <a:solidFill>
                  <a:srgbClr val="C00000"/>
                </a:solidFill>
                <a:cs typeface="Arial" panose="020B0604020202020204" pitchFamily="34" charset="0"/>
              </a:rPr>
              <a:t>250 millions </a:t>
            </a:r>
            <a:r>
              <a:rPr lang="en-US" sz="2800" dirty="0">
                <a:solidFill>
                  <a:schemeClr val="tx1"/>
                </a:solidFill>
                <a:cs typeface="Arial" panose="020B0604020202020204" pitchFamily="34" charset="0"/>
              </a:rPr>
              <a:t>of users across the world, Netflix has significantly reshaped the way people consume entertainment, pioneering the shift from traditional cable television to streaming services. Its innovative approach to content creation and distribution has set industry standards and continues to shape the future of entertainment consumption.</a:t>
            </a:r>
          </a:p>
        </p:txBody>
      </p:sp>
      <p:pic>
        <p:nvPicPr>
          <p:cNvPr id="4" name="Picture 3">
            <a:extLst>
              <a:ext uri="{FF2B5EF4-FFF2-40B4-BE49-F238E27FC236}">
                <a16:creationId xmlns:a16="http://schemas.microsoft.com/office/drawing/2014/main" id="{CC191A41-F44E-3BFA-E9C1-D3FAEE4AE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78933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0;p31">
            <a:extLst>
              <a:ext uri="{FF2B5EF4-FFF2-40B4-BE49-F238E27FC236}">
                <a16:creationId xmlns:a16="http://schemas.microsoft.com/office/drawing/2014/main" id="{AF9087D3-B02F-CFBD-74C6-E96AD339FBAC}"/>
              </a:ext>
            </a:extLst>
          </p:cNvPr>
          <p:cNvSpPr txBox="1">
            <a:spLocks noGrp="1"/>
          </p:cNvSpPr>
          <p:nvPr/>
        </p:nvSpPr>
        <p:spPr>
          <a:xfrm>
            <a:off x="4739139" y="99044"/>
            <a:ext cx="2713722" cy="627721"/>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1" i="0" u="none" strike="noStrike" cap="none">
                <a:solidFill>
                  <a:srgbClr val="CC0000"/>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lvl="0" indent="0" algn="ctr" rtl="0">
              <a:lnSpc>
                <a:spcPct val="100000"/>
              </a:lnSpc>
              <a:spcBef>
                <a:spcPts val="0"/>
              </a:spcBef>
              <a:spcAft>
                <a:spcPts val="0"/>
              </a:spcAft>
              <a:buNone/>
            </a:pPr>
            <a:r>
              <a:rPr lang="en-US" sz="4000" i="1" dirty="0">
                <a:solidFill>
                  <a:srgbClr val="FF0000"/>
                </a:solidFill>
                <a:latin typeface="+mj-lt"/>
                <a:ea typeface="Calibri"/>
                <a:cs typeface="Calibri"/>
                <a:sym typeface="Calibri"/>
              </a:rPr>
              <a:t>Conclusion</a:t>
            </a:r>
            <a:endParaRPr sz="4000" i="1" dirty="0">
              <a:solidFill>
                <a:srgbClr val="FF0000"/>
              </a:solidFill>
              <a:latin typeface="+mj-lt"/>
              <a:ea typeface="Calibri"/>
              <a:cs typeface="Calibri"/>
              <a:sym typeface="Calibri"/>
            </a:endParaRPr>
          </a:p>
        </p:txBody>
      </p:sp>
      <p:sp>
        <p:nvSpPr>
          <p:cNvPr id="3" name="Google Shape;281;p31">
            <a:extLst>
              <a:ext uri="{FF2B5EF4-FFF2-40B4-BE49-F238E27FC236}">
                <a16:creationId xmlns:a16="http://schemas.microsoft.com/office/drawing/2014/main" id="{45A734F4-BBC0-8E18-522F-6FDA1E84BC25}"/>
              </a:ext>
            </a:extLst>
          </p:cNvPr>
          <p:cNvSpPr txBox="1"/>
          <p:nvPr/>
        </p:nvSpPr>
        <p:spPr>
          <a:xfrm>
            <a:off x="2209800" y="5789201"/>
            <a:ext cx="8458200" cy="27699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l" rtl="0">
              <a:lnSpc>
                <a:spcPct val="100000"/>
              </a:lnSpc>
              <a:spcBef>
                <a:spcPts val="0"/>
              </a:spcBef>
              <a:spcAft>
                <a:spcPts val="0"/>
              </a:spcAft>
              <a:buNone/>
            </a:pPr>
            <a:r>
              <a:rPr lang="en-US" sz="1200" dirty="0">
                <a:solidFill>
                  <a:srgbClr val="0D3A45"/>
                </a:solidFill>
                <a:latin typeface="Arial"/>
                <a:ea typeface="Arial"/>
                <a:cs typeface="Arial"/>
                <a:sym typeface="Arial"/>
              </a:rPr>
              <a:t>.</a:t>
            </a:r>
            <a:endParaRPr sz="1200" dirty="0">
              <a:solidFill>
                <a:schemeClr val="dk1"/>
              </a:solidFill>
              <a:latin typeface="Arial"/>
              <a:ea typeface="Arial"/>
              <a:cs typeface="Arial"/>
              <a:sym typeface="Arial"/>
            </a:endParaRPr>
          </a:p>
        </p:txBody>
      </p:sp>
      <p:sp>
        <p:nvSpPr>
          <p:cNvPr id="4" name="Google Shape;282;p31">
            <a:extLst>
              <a:ext uri="{FF2B5EF4-FFF2-40B4-BE49-F238E27FC236}">
                <a16:creationId xmlns:a16="http://schemas.microsoft.com/office/drawing/2014/main" id="{92081789-6E5E-22B4-EAE1-9B7359A1FC22}"/>
              </a:ext>
            </a:extLst>
          </p:cNvPr>
          <p:cNvSpPr txBox="1"/>
          <p:nvPr/>
        </p:nvSpPr>
        <p:spPr>
          <a:xfrm>
            <a:off x="967409" y="791800"/>
            <a:ext cx="10522226" cy="2003585"/>
          </a:xfrm>
          <a:prstGeom prst="rect">
            <a:avLst/>
          </a:prstGeom>
          <a:solidFill>
            <a:schemeClr val="bg1"/>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lnSpc>
                <a:spcPct val="115000"/>
              </a:lnSpc>
              <a:spcBef>
                <a:spcPts val="0"/>
              </a:spcBef>
              <a:spcAft>
                <a:spcPts val="0"/>
              </a:spcAft>
              <a:buNone/>
            </a:pPr>
            <a:r>
              <a:rPr lang="en-US" sz="1800" i="1" dirty="0">
                <a:solidFill>
                  <a:schemeClr val="tx1"/>
                </a:solidFill>
                <a:latin typeface="+mn-lt"/>
                <a:ea typeface="Calibri"/>
                <a:cs typeface="Calibri"/>
                <a:sym typeface="Calibri"/>
              </a:rPr>
              <a:t>Netflix's cluster analysis utilized unsupervised learning algorithms like K-means and Agglomerative clustering to group similar movies based on features like descriptions, cast members, directors, genres, and countries. The results provided valuable insights for personalized recommendations and targeted marketing strategies. The Silhouette Score, Calinski-Harabasz Score, and Davies-Bouldin Score assessed the clustering models' quality and effectiveness, contributing to data-driven decision making in the entertainment industry.</a:t>
            </a:r>
            <a:endParaRPr sz="1800" i="1" dirty="0">
              <a:solidFill>
                <a:schemeClr val="tx1"/>
              </a:solidFill>
              <a:latin typeface="+mn-lt"/>
              <a:ea typeface="Calibri"/>
              <a:cs typeface="Calibri"/>
              <a:sym typeface="Calibri"/>
            </a:endParaRPr>
          </a:p>
        </p:txBody>
      </p:sp>
      <p:sp>
        <p:nvSpPr>
          <p:cNvPr id="5" name="Google Shape;283;p31">
            <a:extLst>
              <a:ext uri="{FF2B5EF4-FFF2-40B4-BE49-F238E27FC236}">
                <a16:creationId xmlns:a16="http://schemas.microsoft.com/office/drawing/2014/main" id="{7F7371DF-31F5-FF18-DC92-E7CA0534BF46}"/>
              </a:ext>
            </a:extLst>
          </p:cNvPr>
          <p:cNvSpPr txBox="1"/>
          <p:nvPr/>
        </p:nvSpPr>
        <p:spPr>
          <a:xfrm>
            <a:off x="3756150" y="2647817"/>
            <a:ext cx="4374900" cy="8242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700"/>
              </a:spcBef>
              <a:spcAft>
                <a:spcPts val="700"/>
              </a:spcAft>
              <a:buNone/>
            </a:pPr>
            <a:r>
              <a:rPr lang="en-US" sz="2600" b="1" dirty="0">
                <a:solidFill>
                  <a:srgbClr val="FF0000"/>
                </a:solidFill>
                <a:highlight>
                  <a:srgbClr val="FFFFFF"/>
                </a:highlight>
                <a:latin typeface="+mj-lt"/>
                <a:ea typeface="Calibri"/>
                <a:cs typeface="Calibri"/>
                <a:sym typeface="Calibri"/>
              </a:rPr>
              <a:t>CONCLUSION FROM EDA:</a:t>
            </a:r>
            <a:endParaRPr sz="2600" b="1" dirty="0">
              <a:solidFill>
                <a:srgbClr val="FF0000"/>
              </a:solidFill>
              <a:highlight>
                <a:srgbClr val="FFFFFF"/>
              </a:highlight>
              <a:latin typeface="+mj-lt"/>
              <a:ea typeface="Calibri"/>
              <a:cs typeface="Calibri"/>
              <a:sym typeface="Calibri"/>
            </a:endParaRPr>
          </a:p>
        </p:txBody>
      </p:sp>
      <p:sp>
        <p:nvSpPr>
          <p:cNvPr id="6" name="Google Shape;284;p31">
            <a:extLst>
              <a:ext uri="{FF2B5EF4-FFF2-40B4-BE49-F238E27FC236}">
                <a16:creationId xmlns:a16="http://schemas.microsoft.com/office/drawing/2014/main" id="{E2EE294C-9099-8E8C-1F9C-A1E1F26A49E6}"/>
              </a:ext>
            </a:extLst>
          </p:cNvPr>
          <p:cNvSpPr txBox="1"/>
          <p:nvPr/>
        </p:nvSpPr>
        <p:spPr>
          <a:xfrm>
            <a:off x="715616" y="3324547"/>
            <a:ext cx="10813775"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2750" lvl="0" indent="-285750" algn="l" rtl="0">
              <a:spcBef>
                <a:spcPts val="0"/>
              </a:spcBef>
              <a:spcAft>
                <a:spcPts val="0"/>
              </a:spcAft>
              <a:buClrTx/>
              <a:buSzPts val="1600"/>
              <a:buFont typeface="Arial" panose="020B0604020202020204" pitchFamily="34" charset="0"/>
              <a:buChar char="•"/>
            </a:pPr>
            <a:r>
              <a:rPr lang="en-US" sz="1800" i="1" dirty="0">
                <a:solidFill>
                  <a:schemeClr val="tx1"/>
                </a:solidFill>
                <a:latin typeface="+mn-lt"/>
                <a:ea typeface="Calibri"/>
                <a:cs typeface="Calibri"/>
                <a:sym typeface="Calibri"/>
              </a:rPr>
              <a:t>Netflix has almost 72% movies and 28% TV Shows in his platform.</a:t>
            </a:r>
          </a:p>
          <a:p>
            <a:pPr marL="412750" lvl="0" indent="-285750" algn="l" rtl="0">
              <a:spcBef>
                <a:spcPts val="0"/>
              </a:spcBef>
              <a:spcAft>
                <a:spcPts val="0"/>
              </a:spcAft>
              <a:buClrTx/>
              <a:buSzPts val="1600"/>
              <a:buFont typeface="Arial" panose="020B0604020202020204" pitchFamily="34" charset="0"/>
              <a:buChar char="•"/>
            </a:pPr>
            <a:r>
              <a:rPr lang="en-US" sz="1800" i="1" dirty="0">
                <a:solidFill>
                  <a:schemeClr val="tx1"/>
                </a:solidFill>
                <a:latin typeface="+mn-lt"/>
                <a:ea typeface="Calibri"/>
                <a:cs typeface="Calibri"/>
                <a:sym typeface="Calibri"/>
              </a:rPr>
              <a:t>‘Adult’ is most popular genre on the platform with almost 50% share.</a:t>
            </a:r>
          </a:p>
          <a:p>
            <a:pPr marL="412750" lvl="0" indent="-285750" algn="l" rtl="0">
              <a:spcBef>
                <a:spcPts val="0"/>
              </a:spcBef>
              <a:spcAft>
                <a:spcPts val="0"/>
              </a:spcAft>
              <a:buClrTx/>
              <a:buSzPts val="1600"/>
              <a:buFont typeface="Arial" panose="020B0604020202020204" pitchFamily="34" charset="0"/>
              <a:buChar char="•"/>
            </a:pPr>
            <a:r>
              <a:rPr lang="en-US" sz="1800" i="1" dirty="0">
                <a:solidFill>
                  <a:schemeClr val="tx1"/>
                </a:solidFill>
                <a:latin typeface="+mn-lt"/>
                <a:ea typeface="Calibri"/>
                <a:cs typeface="Calibri"/>
                <a:sym typeface="Calibri"/>
              </a:rPr>
              <a:t>All top 10 appearance actors in movies belongs </a:t>
            </a:r>
            <a:r>
              <a:rPr lang="en-US" sz="1800" i="1" dirty="0">
                <a:solidFill>
                  <a:srgbClr val="C00000"/>
                </a:solidFill>
                <a:latin typeface="+mn-lt"/>
                <a:ea typeface="Calibri"/>
                <a:cs typeface="Calibri"/>
                <a:sym typeface="Calibri"/>
              </a:rPr>
              <a:t>‘India’</a:t>
            </a:r>
            <a:r>
              <a:rPr lang="en-US" sz="1800" i="1" dirty="0">
                <a:solidFill>
                  <a:schemeClr val="tx1"/>
                </a:solidFill>
                <a:latin typeface="+mn-lt"/>
                <a:ea typeface="Calibri"/>
                <a:cs typeface="Calibri"/>
                <a:sym typeface="Calibri"/>
              </a:rPr>
              <a:t>.  </a:t>
            </a:r>
          </a:p>
          <a:p>
            <a:pPr marL="412750" lvl="0" indent="-285750" algn="l" rtl="0">
              <a:spcBef>
                <a:spcPts val="0"/>
              </a:spcBef>
              <a:spcAft>
                <a:spcPts val="0"/>
              </a:spcAft>
              <a:buClrTx/>
              <a:buSzPts val="1600"/>
              <a:buFont typeface="Arial" panose="020B0604020202020204" pitchFamily="34" charset="0"/>
              <a:buChar char="•"/>
            </a:pPr>
            <a:r>
              <a:rPr lang="en-US" sz="1800" i="1" dirty="0">
                <a:solidFill>
                  <a:schemeClr val="tx1"/>
                </a:solidFill>
                <a:latin typeface="+mn-lt"/>
                <a:ea typeface="Calibri"/>
                <a:cs typeface="Calibri"/>
                <a:sym typeface="Calibri"/>
              </a:rPr>
              <a:t>‘Jan Sutar’ has directed the most movies and ‘Ken Burns’ has directed the most TV.</a:t>
            </a:r>
          </a:p>
          <a:p>
            <a:pPr marL="412750" lvl="0" indent="-285750" algn="l" rtl="0">
              <a:spcBef>
                <a:spcPts val="0"/>
              </a:spcBef>
              <a:spcAft>
                <a:spcPts val="0"/>
              </a:spcAft>
              <a:buClrTx/>
              <a:buSzPts val="1600"/>
              <a:buFont typeface="Arial" panose="020B0604020202020204" pitchFamily="34" charset="0"/>
              <a:buChar char="•"/>
            </a:pPr>
            <a:r>
              <a:rPr lang="en-US" sz="1800" i="1" dirty="0">
                <a:solidFill>
                  <a:schemeClr val="tx1"/>
                </a:solidFill>
                <a:latin typeface="+mn-lt"/>
                <a:ea typeface="Calibri"/>
                <a:cs typeface="Calibri"/>
                <a:sym typeface="Calibri"/>
              </a:rPr>
              <a:t>‘United States’ is the most content country where as ‘India’ is at the second place.</a:t>
            </a:r>
          </a:p>
          <a:p>
            <a:pPr marL="412750" indent="-285750">
              <a:buClrTx/>
              <a:buSzPts val="1600"/>
              <a:buFont typeface="Arial" panose="020B0604020202020204" pitchFamily="34" charset="0"/>
              <a:buChar char="•"/>
            </a:pPr>
            <a:r>
              <a:rPr lang="en-US" sz="1800" i="1" dirty="0">
                <a:solidFill>
                  <a:schemeClr val="tx1"/>
                </a:solidFill>
                <a:effectLst/>
                <a:latin typeface="+mn-lt"/>
                <a:cs typeface="Calibri" panose="020F0502020204030204" pitchFamily="34" charset="0"/>
              </a:rPr>
              <a:t>‘International’, </a:t>
            </a:r>
            <a:r>
              <a:rPr lang="en-US" sz="1800" i="1" dirty="0">
                <a:solidFill>
                  <a:schemeClr val="tx1"/>
                </a:solidFill>
                <a:latin typeface="+mn-lt"/>
                <a:cs typeface="Calibri" panose="020F0502020204030204" pitchFamily="34" charset="0"/>
              </a:rPr>
              <a:t>‘</a:t>
            </a:r>
            <a:r>
              <a:rPr lang="en-US" sz="1800" i="1" dirty="0">
                <a:solidFill>
                  <a:schemeClr val="tx1"/>
                </a:solidFill>
                <a:effectLst/>
                <a:latin typeface="+mn-lt"/>
                <a:cs typeface="Calibri" panose="020F0502020204030204" pitchFamily="34" charset="0"/>
              </a:rPr>
              <a:t>Dramas’ and ‘Comedy</a:t>
            </a:r>
            <a:r>
              <a:rPr lang="en-US" sz="1800" i="1" dirty="0">
                <a:solidFill>
                  <a:schemeClr val="tx1"/>
                </a:solidFill>
                <a:latin typeface="+mn-lt"/>
                <a:cs typeface="Calibri" panose="020F0502020204030204" pitchFamily="34" charset="0"/>
              </a:rPr>
              <a:t>’</a:t>
            </a:r>
            <a:r>
              <a:rPr lang="en-US" sz="1800" i="1" dirty="0">
                <a:solidFill>
                  <a:schemeClr val="tx1"/>
                </a:solidFill>
                <a:effectLst/>
                <a:latin typeface="+mn-lt"/>
                <a:cs typeface="Calibri" panose="020F0502020204030204" pitchFamily="34" charset="0"/>
              </a:rPr>
              <a:t> are the top three most popular genres in both movies and TV shows on Netflix.</a:t>
            </a:r>
          </a:p>
          <a:p>
            <a:pPr marL="412750" indent="-285750">
              <a:buClrTx/>
              <a:buSzPts val="1600"/>
              <a:buFont typeface="Arial" panose="020B0604020202020204" pitchFamily="34" charset="0"/>
              <a:buChar char="•"/>
            </a:pPr>
            <a:r>
              <a:rPr lang="en-US" sz="1800" i="1" dirty="0">
                <a:solidFill>
                  <a:schemeClr val="tx1"/>
                </a:solidFill>
                <a:latin typeface="+mn-lt"/>
                <a:cs typeface="Calibri" panose="020F0502020204030204" pitchFamily="34" charset="0"/>
              </a:rPr>
              <a:t>Most of the movies added on Netflix in 2017 and TV shows in 2020.</a:t>
            </a:r>
          </a:p>
          <a:p>
            <a:pPr marL="412750" indent="-285750">
              <a:buClrTx/>
              <a:buSzPts val="1600"/>
              <a:buFont typeface="Arial" panose="020B0604020202020204" pitchFamily="34" charset="0"/>
              <a:buChar char="•"/>
            </a:pPr>
            <a:r>
              <a:rPr lang="en-US" sz="1800" i="1" dirty="0">
                <a:solidFill>
                  <a:schemeClr val="tx1"/>
                </a:solidFill>
                <a:latin typeface="+mn-lt"/>
              </a:rPr>
              <a:t>Most of the content is added to Netflix on 1st and 15</a:t>
            </a:r>
            <a:r>
              <a:rPr lang="en-US" sz="1800" i="1" baseline="30000" dirty="0">
                <a:solidFill>
                  <a:schemeClr val="tx1"/>
                </a:solidFill>
                <a:latin typeface="+mn-lt"/>
              </a:rPr>
              <a:t>th</a:t>
            </a:r>
            <a:r>
              <a:rPr lang="en-US" sz="1800" i="1" dirty="0">
                <a:solidFill>
                  <a:schemeClr val="tx1"/>
                </a:solidFill>
                <a:latin typeface="+mn-lt"/>
              </a:rPr>
              <a:t> date of the month.</a:t>
            </a:r>
          </a:p>
          <a:p>
            <a:pPr marL="412750" indent="-285750">
              <a:buClrTx/>
              <a:buSzPts val="1600"/>
              <a:buFont typeface="Arial" panose="020B0604020202020204" pitchFamily="34" charset="0"/>
              <a:buChar char="•"/>
            </a:pPr>
            <a:r>
              <a:rPr lang="en-US" sz="1800" i="1" dirty="0">
                <a:solidFill>
                  <a:schemeClr val="tx1"/>
                </a:solidFill>
                <a:latin typeface="+mn-lt"/>
                <a:cs typeface="Calibri" panose="020F0502020204030204" pitchFamily="34" charset="0"/>
              </a:rPr>
              <a:t>Mostly movies duration range between 90 to 120 minute.</a:t>
            </a:r>
          </a:p>
          <a:p>
            <a:pPr marL="412750" indent="-285750">
              <a:buClrTx/>
              <a:buSzPts val="1600"/>
              <a:buFont typeface="Arial" panose="020B0604020202020204" pitchFamily="34" charset="0"/>
              <a:buChar char="•"/>
            </a:pPr>
            <a:endParaRPr lang="en-US" sz="1800" i="1" dirty="0">
              <a:solidFill>
                <a:schemeClr val="tx1"/>
              </a:solidFill>
              <a:effectLst/>
              <a:latin typeface="+mn-lt"/>
              <a:cs typeface="Calibri" panose="020F0502020204030204" pitchFamily="34" charset="0"/>
            </a:endParaRPr>
          </a:p>
        </p:txBody>
      </p:sp>
      <p:pic>
        <p:nvPicPr>
          <p:cNvPr id="7" name="Picture 6">
            <a:extLst>
              <a:ext uri="{FF2B5EF4-FFF2-40B4-BE49-F238E27FC236}">
                <a16:creationId xmlns:a16="http://schemas.microsoft.com/office/drawing/2014/main" id="{3E45BDBE-5D65-8F85-6930-704280BD1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99602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9;g256bfd93208_0_15">
            <a:extLst>
              <a:ext uri="{FF2B5EF4-FFF2-40B4-BE49-F238E27FC236}">
                <a16:creationId xmlns:a16="http://schemas.microsoft.com/office/drawing/2014/main" id="{036EFAEE-587B-10B0-9909-C42625863262}"/>
              </a:ext>
            </a:extLst>
          </p:cNvPr>
          <p:cNvSpPr txBox="1">
            <a:spLocks noGrp="1"/>
          </p:cNvSpPr>
          <p:nvPr/>
        </p:nvSpPr>
        <p:spPr>
          <a:xfrm>
            <a:off x="3684492" y="201096"/>
            <a:ext cx="5099100" cy="127676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1" i="0" u="none" strike="noStrike" cap="none">
                <a:solidFill>
                  <a:srgbClr val="CC0000"/>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115000"/>
              </a:lnSpc>
              <a:spcBef>
                <a:spcPts val="700"/>
              </a:spcBef>
              <a:spcAft>
                <a:spcPts val="700"/>
              </a:spcAft>
              <a:buNone/>
            </a:pPr>
            <a:r>
              <a:rPr lang="en-US" sz="3100" dirty="0">
                <a:solidFill>
                  <a:srgbClr val="FF0000"/>
                </a:solidFill>
                <a:highlight>
                  <a:srgbClr val="FFFFFF"/>
                </a:highlight>
                <a:latin typeface="Calibri"/>
                <a:ea typeface="Calibri"/>
                <a:cs typeface="Calibri"/>
                <a:sym typeface="Calibri"/>
              </a:rPr>
              <a:t>CONCLUSION FROM MODEL IMPLEMENTATION:</a:t>
            </a:r>
            <a:endParaRPr sz="3100" dirty="0">
              <a:solidFill>
                <a:srgbClr val="FF0000"/>
              </a:solidFill>
              <a:latin typeface="Calibri"/>
              <a:ea typeface="Calibri"/>
              <a:cs typeface="Calibri"/>
              <a:sym typeface="Calibri"/>
            </a:endParaRPr>
          </a:p>
        </p:txBody>
      </p:sp>
      <p:sp>
        <p:nvSpPr>
          <p:cNvPr id="3" name="Google Shape;290;g256bfd93208_0_15">
            <a:extLst>
              <a:ext uri="{FF2B5EF4-FFF2-40B4-BE49-F238E27FC236}">
                <a16:creationId xmlns:a16="http://schemas.microsoft.com/office/drawing/2014/main" id="{3A972970-0044-E2D9-4A47-21645218AA5C}"/>
              </a:ext>
            </a:extLst>
          </p:cNvPr>
          <p:cNvSpPr txBox="1"/>
          <p:nvPr/>
        </p:nvSpPr>
        <p:spPr>
          <a:xfrm>
            <a:off x="649357" y="1660230"/>
            <a:ext cx="9925878" cy="43396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The data is clustered based on the attributes: director, cast, country, genre, rating, and description.</a:t>
            </a:r>
            <a:endParaRPr sz="2000" b="1" dirty="0">
              <a:solidFill>
                <a:schemeClr val="tx1"/>
              </a:solidFill>
              <a:latin typeface="+mn-lt"/>
              <a:ea typeface="Calibri"/>
              <a:cs typeface="Calibri"/>
              <a:sym typeface="Calibri"/>
            </a:endParaRPr>
          </a:p>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The TFIDF vectorizer was used to tokenize, preprocess, and vectorize the data in these attributes.</a:t>
            </a:r>
            <a:endParaRPr sz="2000" b="1" dirty="0">
              <a:solidFill>
                <a:schemeClr val="tx1"/>
              </a:solidFill>
              <a:latin typeface="+mn-lt"/>
              <a:ea typeface="Calibri"/>
              <a:cs typeface="Calibri"/>
              <a:sym typeface="Calibri"/>
            </a:endParaRPr>
          </a:p>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The data dimensionality, which formed the majority of the variation, was reduced using Principal Component Analysis (PCA).</a:t>
            </a:r>
            <a:endParaRPr sz="2000" b="1" dirty="0">
              <a:solidFill>
                <a:schemeClr val="tx1"/>
              </a:solidFill>
              <a:latin typeface="+mn-lt"/>
              <a:ea typeface="Calibri"/>
              <a:cs typeface="Calibri"/>
              <a:sym typeface="Calibri"/>
            </a:endParaRPr>
          </a:p>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The K-Means Clustering algorithm was used to create clusters, with 9 being the optimum number based on the elbow technique and Silhouette score analysis.</a:t>
            </a:r>
            <a:endParaRPr sz="2000" b="1" dirty="0">
              <a:solidFill>
                <a:schemeClr val="tx1"/>
              </a:solidFill>
              <a:latin typeface="+mn-lt"/>
              <a:ea typeface="Calibri"/>
              <a:cs typeface="Calibri"/>
              <a:sym typeface="Calibri"/>
            </a:endParaRPr>
          </a:p>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The agglomerative clustering technique was used to create clusters, with the dendrogram visualization indicating that 2 clusters were optimum.</a:t>
            </a:r>
            <a:endParaRPr sz="2000" b="1" dirty="0">
              <a:solidFill>
                <a:schemeClr val="tx1"/>
              </a:solidFill>
              <a:latin typeface="+mn-lt"/>
              <a:ea typeface="Calibri"/>
              <a:cs typeface="Calibri"/>
              <a:sym typeface="Calibri"/>
            </a:endParaRPr>
          </a:p>
          <a:p>
            <a:pPr marL="182880" lvl="0" indent="-342900" algn="l" rtl="0">
              <a:spcBef>
                <a:spcPts val="0"/>
              </a:spcBef>
              <a:spcAft>
                <a:spcPts val="600"/>
              </a:spcAft>
              <a:buClr>
                <a:schemeClr val="tx1"/>
              </a:buClr>
              <a:buSzPts val="1800"/>
              <a:buFont typeface="Calibri"/>
              <a:buChar char="●"/>
            </a:pPr>
            <a:r>
              <a:rPr lang="en-US" sz="2000" b="1" dirty="0">
                <a:solidFill>
                  <a:schemeClr val="tx1"/>
                </a:solidFill>
                <a:latin typeface="+mn-lt"/>
                <a:ea typeface="Calibri"/>
                <a:cs typeface="Calibri"/>
                <a:sym typeface="Calibri"/>
              </a:rPr>
              <a:t>Hierarchical Clustering has a better overall performance.</a:t>
            </a:r>
            <a:endParaRPr sz="2000" b="1" dirty="0">
              <a:solidFill>
                <a:schemeClr val="tx1"/>
              </a:solidFill>
              <a:latin typeface="+mn-lt"/>
              <a:ea typeface="Calibri"/>
              <a:cs typeface="Calibri"/>
              <a:sym typeface="Calibri"/>
            </a:endParaRPr>
          </a:p>
        </p:txBody>
      </p:sp>
      <p:pic>
        <p:nvPicPr>
          <p:cNvPr id="4" name="Picture 3">
            <a:extLst>
              <a:ext uri="{FF2B5EF4-FFF2-40B4-BE49-F238E27FC236}">
                <a16:creationId xmlns:a16="http://schemas.microsoft.com/office/drawing/2014/main" id="{CD210DA5-79E7-8786-026B-378514020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197190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30DF5-4F79-3DE1-6AED-BAB4850A7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18473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7CC6F5-E785-4EE8-FFC5-E1ECA785BA87}"/>
              </a:ext>
            </a:extLst>
          </p:cNvPr>
          <p:cNvSpPr txBox="1"/>
          <p:nvPr/>
        </p:nvSpPr>
        <p:spPr>
          <a:xfrm>
            <a:off x="3048000" y="152400"/>
            <a:ext cx="6096000" cy="584775"/>
          </a:xfrm>
          <a:prstGeom prst="rect">
            <a:avLst/>
          </a:prstGeom>
          <a:noFill/>
        </p:spPr>
        <p:txBody>
          <a:bodyPr wrap="square">
            <a:spAutoFit/>
          </a:bodyPr>
          <a:lstStyle/>
          <a:p>
            <a:pPr algn="ctr"/>
            <a:r>
              <a:rPr lang="en-US" sz="3200" b="1" i="1" dirty="0">
                <a:solidFill>
                  <a:srgbClr val="C00000"/>
                </a:solidFill>
                <a:latin typeface="Arial" panose="020B0604020202020204" pitchFamily="34" charset="0"/>
                <a:ea typeface="Calibri"/>
                <a:cs typeface="Arial" panose="020B0604020202020204" pitchFamily="34" charset="0"/>
                <a:sym typeface="Calibri"/>
              </a:rPr>
              <a:t>Project Summary</a:t>
            </a:r>
            <a:endParaRPr lang="en-US" sz="3200" b="1" i="1" dirty="0">
              <a:solidFill>
                <a:srgbClr val="C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18C1D18-18CF-1F95-A4A6-0382570E1243}"/>
              </a:ext>
            </a:extLst>
          </p:cNvPr>
          <p:cNvSpPr/>
          <p:nvPr/>
        </p:nvSpPr>
        <p:spPr>
          <a:xfrm>
            <a:off x="768625" y="728870"/>
            <a:ext cx="11131827" cy="597673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spcAft>
                <a:spcPts val="600"/>
              </a:spcAft>
            </a:pPr>
            <a:r>
              <a:rPr lang="en-US" sz="2000" dirty="0">
                <a:solidFill>
                  <a:schemeClr val="tx1">
                    <a:lumMod val="95000"/>
                    <a:lumOff val="5000"/>
                  </a:schemeClr>
                </a:solidFill>
                <a:latin typeface="Arial" panose="020B0604020202020204" pitchFamily="34" charset="0"/>
                <a:cs typeface="Arial" panose="020B0604020202020204" pitchFamily="34" charset="0"/>
              </a:rPr>
              <a:t>"We systematically analyzed a Netflix dataset to uncover trends and group related information. Our approach involved:</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1. Data Cleaning:</a:t>
            </a:r>
            <a:r>
              <a:rPr lang="en-US" sz="2000" dirty="0">
                <a:solidFill>
                  <a:schemeClr val="tx1">
                    <a:lumMod val="95000"/>
                    <a:lumOff val="5000"/>
                  </a:schemeClr>
                </a:solidFill>
                <a:latin typeface="Arial" panose="020B0604020202020204" pitchFamily="34" charset="0"/>
                <a:cs typeface="Arial" panose="020B0604020202020204" pitchFamily="34" charset="0"/>
              </a:rPr>
              <a:t> Handling missing values, removing unnecessary columns, and converting categorical data to numerical formats.</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2. Feature Extraction:</a:t>
            </a:r>
            <a:r>
              <a:rPr lang="en-US" sz="2000" dirty="0">
                <a:solidFill>
                  <a:schemeClr val="tx1">
                    <a:lumMod val="95000"/>
                    <a:lumOff val="5000"/>
                  </a:schemeClr>
                </a:solidFill>
                <a:latin typeface="Arial" panose="020B0604020202020204" pitchFamily="34" charset="0"/>
                <a:cs typeface="Arial" panose="020B0604020202020204" pitchFamily="34" charset="0"/>
              </a:rPr>
              <a:t> Utilizing TF-IDF for text-to-numerical conversion, facilitating effective text clustering.</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3. Dimensionality Reduction:</a:t>
            </a:r>
            <a:r>
              <a:rPr lang="en-US" sz="2000" dirty="0">
                <a:solidFill>
                  <a:schemeClr val="tx1">
                    <a:lumMod val="95000"/>
                    <a:lumOff val="5000"/>
                  </a:schemeClr>
                </a:solidFill>
                <a:latin typeface="Arial" panose="020B0604020202020204" pitchFamily="34" charset="0"/>
                <a:cs typeface="Arial" panose="020B0604020202020204" pitchFamily="34" charset="0"/>
              </a:rPr>
              <a:t> Applying PCA to streamline data, aiding in efficient grouping and visualization.</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4.Clustering:</a:t>
            </a:r>
            <a:r>
              <a:rPr lang="en-US" sz="2000" dirty="0">
                <a:solidFill>
                  <a:schemeClr val="tx1">
                    <a:lumMod val="95000"/>
                    <a:lumOff val="5000"/>
                  </a:schemeClr>
                </a:solidFill>
                <a:latin typeface="Arial" panose="020B0604020202020204" pitchFamily="34" charset="0"/>
                <a:cs typeface="Arial" panose="020B0604020202020204" pitchFamily="34" charset="0"/>
              </a:rPr>
              <a:t> Experimenting with methods like K-means and agglomerative clustering. Evaluated using metrics like Davies-Bouldin Score and Silhouette Score.</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5. Visualization:</a:t>
            </a:r>
            <a:r>
              <a:rPr lang="en-US" sz="2000" dirty="0">
                <a:solidFill>
                  <a:schemeClr val="tx1">
                    <a:lumMod val="95000"/>
                    <a:lumOff val="5000"/>
                  </a:schemeClr>
                </a:solidFill>
                <a:latin typeface="Arial" panose="020B0604020202020204" pitchFamily="34" charset="0"/>
                <a:cs typeface="Arial" panose="020B0604020202020204" pitchFamily="34" charset="0"/>
              </a:rPr>
              <a:t> Creating scatter plots, word clouds, and 3D plots for cluster representation.</a:t>
            </a:r>
          </a:p>
          <a:p>
            <a:pPr>
              <a:spcAft>
                <a:spcPts val="600"/>
              </a:spcAft>
            </a:pPr>
            <a:r>
              <a:rPr lang="en-US" sz="2000" b="1" dirty="0">
                <a:solidFill>
                  <a:schemeClr val="tx1">
                    <a:lumMod val="95000"/>
                    <a:lumOff val="5000"/>
                  </a:schemeClr>
                </a:solidFill>
                <a:latin typeface="Arial" panose="020B0604020202020204" pitchFamily="34" charset="0"/>
                <a:cs typeface="Arial" panose="020B0604020202020204" pitchFamily="34" charset="0"/>
              </a:rPr>
              <a:t>6. Evaluation:</a:t>
            </a:r>
            <a:r>
              <a:rPr lang="en-US" sz="2000" dirty="0">
                <a:solidFill>
                  <a:schemeClr val="tx1">
                    <a:lumMod val="95000"/>
                    <a:lumOff val="5000"/>
                  </a:schemeClr>
                </a:solidFill>
                <a:latin typeface="Arial" panose="020B0604020202020204" pitchFamily="34" charset="0"/>
                <a:cs typeface="Arial" panose="020B0604020202020204" pitchFamily="34" charset="0"/>
              </a:rPr>
              <a:t> Assessing cluster quality via metrics like silhouette score and Calinski-Harabasz score.</a:t>
            </a:r>
          </a:p>
          <a:p>
            <a:pPr>
              <a:spcAft>
                <a:spcPts val="600"/>
              </a:spcAft>
            </a:pPr>
            <a:r>
              <a:rPr lang="en-US" sz="2000" dirty="0">
                <a:solidFill>
                  <a:schemeClr val="tx1">
                    <a:lumMod val="95000"/>
                    <a:lumOff val="5000"/>
                  </a:schemeClr>
                </a:solidFill>
                <a:latin typeface="Arial" panose="020B0604020202020204" pitchFamily="34" charset="0"/>
                <a:cs typeface="Arial" panose="020B0604020202020204" pitchFamily="34" charset="0"/>
              </a:rPr>
              <a:t>In summary, our Netflix clustering project revealed hidden patterns, improving data classification and personalization. Further exploration of techniques and parameters is crucial for data-driven decisions in the entertainment industry."</a:t>
            </a:r>
          </a:p>
        </p:txBody>
      </p:sp>
      <p:pic>
        <p:nvPicPr>
          <p:cNvPr id="2" name="Picture 1">
            <a:extLst>
              <a:ext uri="{FF2B5EF4-FFF2-40B4-BE49-F238E27FC236}">
                <a16:creationId xmlns:a16="http://schemas.microsoft.com/office/drawing/2014/main" id="{E10225DF-5642-A72D-C6C0-27CEB5993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414150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B051D5-2B5A-AA4F-A3A7-C373D129EAF4}"/>
              </a:ext>
            </a:extLst>
          </p:cNvPr>
          <p:cNvSpPr/>
          <p:nvPr/>
        </p:nvSpPr>
        <p:spPr>
          <a:xfrm>
            <a:off x="3286539" y="119270"/>
            <a:ext cx="5168348" cy="7686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i="1" dirty="0">
                <a:solidFill>
                  <a:srgbClr val="C00000"/>
                </a:solidFill>
              </a:rPr>
              <a:t>Problem</a:t>
            </a:r>
            <a:r>
              <a:rPr lang="en-US" sz="4000" b="1" i="1" dirty="0">
                <a:solidFill>
                  <a:srgbClr val="002060"/>
                </a:solidFill>
              </a:rPr>
              <a:t> </a:t>
            </a:r>
            <a:r>
              <a:rPr lang="en-US" sz="4000" b="1" i="1" dirty="0">
                <a:solidFill>
                  <a:srgbClr val="C00000"/>
                </a:solidFill>
              </a:rPr>
              <a:t>Statement</a:t>
            </a:r>
          </a:p>
        </p:txBody>
      </p:sp>
      <p:sp>
        <p:nvSpPr>
          <p:cNvPr id="3" name="Rectangle 2">
            <a:extLst>
              <a:ext uri="{FF2B5EF4-FFF2-40B4-BE49-F238E27FC236}">
                <a16:creationId xmlns:a16="http://schemas.microsoft.com/office/drawing/2014/main" id="{E9A8337C-1EC8-6860-FCE0-62DD18C3D1DD}"/>
              </a:ext>
            </a:extLst>
          </p:cNvPr>
          <p:cNvSpPr/>
          <p:nvPr/>
        </p:nvSpPr>
        <p:spPr>
          <a:xfrm>
            <a:off x="993913" y="1298713"/>
            <a:ext cx="10084904" cy="481053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800" b="1" i="1" dirty="0">
                <a:solidFill>
                  <a:schemeClr val="accent6">
                    <a:lumMod val="50000"/>
                  </a:schemeClr>
                </a:solidFill>
                <a:ea typeface="Calibri"/>
                <a:cs typeface="Calibri"/>
                <a:sym typeface="Calibri"/>
              </a:rPr>
              <a:t>The aim is to do cluster analysis on a Netflix dataset in order to identify patterns and group similar items together. The collection contains a variety of information, including descriptions, actors, directors, types, and countries, among others. The goal is to find movie clusters based on these traits, which will allow for customized recommendations, targeted marketing, and content classification. The study aims to provide relevant insights about movie connections and to enable data-driven decision-making in the entertainment industry.</a:t>
            </a:r>
          </a:p>
          <a:p>
            <a:endParaRPr lang="en-US" sz="2800" b="0" i="1" dirty="0">
              <a:solidFill>
                <a:schemeClr val="accent6">
                  <a:lumMod val="50000"/>
                </a:schemeClr>
              </a:solidFill>
              <a:effectLst/>
              <a:cs typeface="Arial" panose="020B0604020202020204" pitchFamily="34" charset="0"/>
            </a:endParaRPr>
          </a:p>
        </p:txBody>
      </p:sp>
      <p:pic>
        <p:nvPicPr>
          <p:cNvPr id="4" name="Picture 3">
            <a:extLst>
              <a:ext uri="{FF2B5EF4-FFF2-40B4-BE49-F238E27FC236}">
                <a16:creationId xmlns:a16="http://schemas.microsoft.com/office/drawing/2014/main" id="{48D9CE2C-F210-1F6F-C66B-03688CD2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114271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81CFC-BD19-1C8E-8E14-D60B2070BFCE}"/>
              </a:ext>
            </a:extLst>
          </p:cNvPr>
          <p:cNvSpPr txBox="1"/>
          <p:nvPr/>
        </p:nvSpPr>
        <p:spPr>
          <a:xfrm>
            <a:off x="3046771" y="0"/>
            <a:ext cx="6098458" cy="646331"/>
          </a:xfrm>
          <a:prstGeom prst="rect">
            <a:avLst/>
          </a:prstGeom>
          <a:noFill/>
        </p:spPr>
        <p:txBody>
          <a:bodyPr wrap="square">
            <a:spAutoFit/>
          </a:bodyPr>
          <a:lstStyle/>
          <a:p>
            <a:pPr algn="ctr"/>
            <a:r>
              <a:rPr lang="en-US" sz="3600" b="1" i="1" dirty="0">
                <a:solidFill>
                  <a:srgbClr val="C00000"/>
                </a:solidFill>
                <a:latin typeface="Arial" panose="020B0604020202020204" pitchFamily="34" charset="0"/>
                <a:ea typeface="Calibri"/>
                <a:cs typeface="Arial" panose="020B0604020202020204" pitchFamily="34" charset="0"/>
                <a:sym typeface="Calibri"/>
              </a:rPr>
              <a:t>Data Description</a:t>
            </a:r>
            <a:endParaRPr lang="en-US" sz="3600" b="1" i="1" dirty="0">
              <a:solidFill>
                <a:srgbClr val="C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F16A8ED-7C4F-3F14-FE1C-53B56F4ABCCC}"/>
              </a:ext>
            </a:extLst>
          </p:cNvPr>
          <p:cNvSpPr txBox="1"/>
          <p:nvPr/>
        </p:nvSpPr>
        <p:spPr>
          <a:xfrm>
            <a:off x="1239078" y="982176"/>
            <a:ext cx="9713844" cy="4893647"/>
          </a:xfrm>
          <a:prstGeom prst="rect">
            <a:avLst/>
          </a:prstGeom>
          <a:noFill/>
        </p:spPr>
        <p:txBody>
          <a:bodyPr wrap="square">
            <a:spAutoFit/>
          </a:bodyPr>
          <a:lstStyle/>
          <a:p>
            <a:pPr marL="34290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There is 7787 rows and 12 columns in a dataset.</a:t>
            </a: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show_id : Unique ID for every Movie / Tv Show</a:t>
            </a:r>
            <a:endParaRPr lang="en-US" sz="2400" b="1" i="1" dirty="0">
              <a:solidFill>
                <a:schemeClr val="accent6">
                  <a:lumMod val="50000"/>
                </a:schemeClr>
              </a:solidFill>
              <a:cs typeface="Arial" panose="020B0604020202020204" pitchFamily="34" charset="0"/>
              <a:sym typeface="Calibri"/>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type : Identifier - A Movie or TV Show</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title : Title of the Movie / Tv Show</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director : Director of the Movie</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cast : Actors involved in the movie / show</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country : Country where the movie / show was produced</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date_added : Date it was added on Netflix</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Release_year : Actual Release year of the movie / show</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rating : TV Rating of the movie / show</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duration : Total Duration - in minutes or number of seasons</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listed_in : Genre</a:t>
            </a:r>
            <a:endParaRPr lang="en-US" sz="2400" b="1" i="1" dirty="0">
              <a:solidFill>
                <a:schemeClr val="accent6">
                  <a:lumMod val="50000"/>
                </a:schemeClr>
              </a:solidFill>
              <a:cs typeface="Arial" panose="020B0604020202020204" pitchFamily="34" charset="0"/>
            </a:endParaRPr>
          </a:p>
          <a:p>
            <a:pPr marL="234950" marR="0" lvl="0" indent="-342900" algn="l" rtl="0">
              <a:spcBef>
                <a:spcPts val="0"/>
              </a:spcBef>
              <a:spcAft>
                <a:spcPts val="0"/>
              </a:spcAft>
              <a:buClr>
                <a:srgbClr val="244061"/>
              </a:buClr>
              <a:buSzPts val="1700"/>
              <a:buFont typeface="Arial" panose="020B0604020202020204" pitchFamily="34" charset="0"/>
              <a:buChar char="•"/>
            </a:pPr>
            <a:r>
              <a:rPr lang="en-US" sz="2400" b="1" i="1" dirty="0">
                <a:solidFill>
                  <a:schemeClr val="accent6">
                    <a:lumMod val="50000"/>
                  </a:schemeClr>
                </a:solidFill>
                <a:ea typeface="Calibri"/>
                <a:cs typeface="Arial" panose="020B0604020202020204" pitchFamily="34" charset="0"/>
                <a:sym typeface="Calibri"/>
              </a:rPr>
              <a:t> description: The Summary description</a:t>
            </a:r>
          </a:p>
        </p:txBody>
      </p:sp>
      <p:pic>
        <p:nvPicPr>
          <p:cNvPr id="2" name="Picture 1">
            <a:extLst>
              <a:ext uri="{FF2B5EF4-FFF2-40B4-BE49-F238E27FC236}">
                <a16:creationId xmlns:a16="http://schemas.microsoft.com/office/drawing/2014/main" id="{54A47DAC-2DCB-F835-C63A-8EA3C6063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324794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876FED-1D68-4C38-6CE6-9E986D53FC9A}"/>
              </a:ext>
            </a:extLst>
          </p:cNvPr>
          <p:cNvSpPr/>
          <p:nvPr/>
        </p:nvSpPr>
        <p:spPr>
          <a:xfrm>
            <a:off x="3613356" y="103239"/>
            <a:ext cx="4970206" cy="38345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rgbClr val="C00000"/>
                </a:solidFill>
                <a:latin typeface="Arial" panose="020B0604020202020204" pitchFamily="34" charset="0"/>
                <a:cs typeface="Arial" panose="020B0604020202020204" pitchFamily="34" charset="0"/>
              </a:rPr>
              <a:t>Data Preprocessing</a:t>
            </a:r>
          </a:p>
        </p:txBody>
      </p:sp>
      <p:sp>
        <p:nvSpPr>
          <p:cNvPr id="4" name="TextBox 3">
            <a:extLst>
              <a:ext uri="{FF2B5EF4-FFF2-40B4-BE49-F238E27FC236}">
                <a16:creationId xmlns:a16="http://schemas.microsoft.com/office/drawing/2014/main" id="{A46367A8-B18A-59E1-8438-A01DE11709A6}"/>
              </a:ext>
            </a:extLst>
          </p:cNvPr>
          <p:cNvSpPr txBox="1"/>
          <p:nvPr/>
        </p:nvSpPr>
        <p:spPr>
          <a:xfrm>
            <a:off x="1297858" y="1002890"/>
            <a:ext cx="9261987" cy="4401205"/>
          </a:xfrm>
          <a:prstGeom prst="rect">
            <a:avLst/>
          </a:prstGeom>
          <a:noFill/>
        </p:spPr>
        <p:txBody>
          <a:bodyPr wrap="square">
            <a:spAutoFit/>
          </a:bodyPr>
          <a:lstStyle/>
          <a:p>
            <a:pPr marL="0" marR="0" lvl="0" indent="0" algn="l" rtl="0">
              <a:spcBef>
                <a:spcPts val="600"/>
              </a:spcBef>
              <a:spcAft>
                <a:spcPts val="600"/>
              </a:spcAft>
              <a:buNone/>
            </a:pPr>
            <a:r>
              <a:rPr lang="en-US" sz="2400" dirty="0">
                <a:solidFill>
                  <a:schemeClr val="accent6">
                    <a:lumMod val="50000"/>
                  </a:schemeClr>
                </a:solidFill>
                <a:latin typeface="Calibri"/>
                <a:ea typeface="Calibri"/>
                <a:cs typeface="Calibri"/>
                <a:sym typeface="Calibri"/>
              </a:rPr>
              <a:t>●</a:t>
            </a:r>
            <a:r>
              <a:rPr lang="en-US" sz="2400" i="1" dirty="0">
                <a:solidFill>
                  <a:schemeClr val="accent6">
                    <a:lumMod val="50000"/>
                  </a:schemeClr>
                </a:solidFill>
                <a:latin typeface="Calibri"/>
                <a:ea typeface="Calibri"/>
                <a:cs typeface="Calibri"/>
                <a:sym typeface="Calibri"/>
              </a:rPr>
              <a:t> </a:t>
            </a:r>
            <a:r>
              <a:rPr lang="en-US" sz="2400" b="1" i="1" dirty="0">
                <a:solidFill>
                  <a:schemeClr val="accent6">
                    <a:lumMod val="50000"/>
                  </a:schemeClr>
                </a:solidFill>
                <a:latin typeface="Calibri"/>
                <a:ea typeface="Calibri"/>
                <a:cs typeface="Calibri"/>
                <a:sym typeface="Calibri"/>
              </a:rPr>
              <a:t>Director</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feature have more than </a:t>
            </a:r>
            <a:r>
              <a:rPr lang="en-US" sz="2400" b="1" i="1" dirty="0">
                <a:solidFill>
                  <a:schemeClr val="accent6">
                    <a:lumMod val="50000"/>
                  </a:schemeClr>
                </a:solidFill>
                <a:latin typeface="Calibri"/>
                <a:ea typeface="Calibri"/>
                <a:cs typeface="Calibri"/>
                <a:sym typeface="Calibri"/>
              </a:rPr>
              <a:t>30.68%</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of null values. The null values were filled up with  </a:t>
            </a:r>
            <a:r>
              <a:rPr lang="en-US" sz="2400" b="1" i="1" dirty="0">
                <a:solidFill>
                  <a:schemeClr val="accent6">
                    <a:lumMod val="50000"/>
                  </a:schemeClr>
                </a:solidFill>
                <a:latin typeface="Calibri"/>
                <a:ea typeface="Calibri"/>
                <a:cs typeface="Calibri"/>
                <a:sym typeface="Calibri"/>
              </a:rPr>
              <a:t>"Unknown"</a:t>
            </a:r>
            <a:r>
              <a:rPr lang="en-US" sz="2400" i="1" dirty="0">
                <a:solidFill>
                  <a:schemeClr val="accent6">
                    <a:lumMod val="50000"/>
                  </a:schemeClr>
                </a:solidFill>
                <a:latin typeface="Calibri"/>
                <a:ea typeface="Calibri"/>
                <a:cs typeface="Calibri"/>
                <a:sym typeface="Calibri"/>
              </a:rPr>
              <a:t>.</a:t>
            </a:r>
          </a:p>
          <a:p>
            <a:pPr marL="0" marR="0" lvl="0" indent="0" algn="l" rtl="0">
              <a:spcBef>
                <a:spcPts val="600"/>
              </a:spcBef>
              <a:spcAft>
                <a:spcPts val="600"/>
              </a:spcAft>
              <a:buNone/>
            </a:pPr>
            <a:r>
              <a:rPr lang="en-US" sz="2400" dirty="0">
                <a:solidFill>
                  <a:schemeClr val="accent6">
                    <a:lumMod val="50000"/>
                  </a:schemeClr>
                </a:solidFill>
                <a:latin typeface="Calibri"/>
                <a:ea typeface="Calibri"/>
                <a:cs typeface="Calibri"/>
                <a:sym typeface="Calibri"/>
              </a:rPr>
              <a:t>● </a:t>
            </a:r>
            <a:r>
              <a:rPr lang="en-US" sz="2400" b="1" i="1" dirty="0">
                <a:solidFill>
                  <a:schemeClr val="accent6">
                    <a:lumMod val="50000"/>
                  </a:schemeClr>
                </a:solidFill>
                <a:latin typeface="Calibri"/>
                <a:ea typeface="Calibri"/>
                <a:cs typeface="Calibri"/>
                <a:sym typeface="Calibri"/>
              </a:rPr>
              <a:t>Country</a:t>
            </a:r>
            <a:r>
              <a:rPr lang="en-US" sz="2400" dirty="0">
                <a:solidFill>
                  <a:schemeClr val="accent6">
                    <a:lumMod val="50000"/>
                  </a:schemeClr>
                </a:solidFill>
                <a:latin typeface="Calibri"/>
                <a:ea typeface="Calibri"/>
                <a:cs typeface="Calibri"/>
                <a:sym typeface="Calibri"/>
              </a:rPr>
              <a:t> feature have </a:t>
            </a:r>
            <a:r>
              <a:rPr lang="en-US" sz="2400" b="1" i="1" dirty="0">
                <a:solidFill>
                  <a:schemeClr val="accent6">
                    <a:lumMod val="50000"/>
                  </a:schemeClr>
                </a:solidFill>
                <a:latin typeface="Calibri"/>
                <a:ea typeface="Calibri"/>
                <a:cs typeface="Calibri"/>
                <a:sym typeface="Calibri"/>
              </a:rPr>
              <a:t>6.51%</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of null values. The null values were filled up with  </a:t>
            </a:r>
            <a:r>
              <a:rPr lang="en-US" sz="2400" b="1" i="1" dirty="0">
                <a:solidFill>
                  <a:schemeClr val="accent6">
                    <a:lumMod val="50000"/>
                  </a:schemeClr>
                </a:solidFill>
                <a:latin typeface="Calibri"/>
                <a:ea typeface="Calibri"/>
                <a:cs typeface="Calibri"/>
                <a:sym typeface="Calibri"/>
              </a:rPr>
              <a:t>"Unknown"</a:t>
            </a:r>
            <a:r>
              <a:rPr lang="en-US" sz="2400" dirty="0">
                <a:solidFill>
                  <a:schemeClr val="accent6">
                    <a:lumMod val="50000"/>
                  </a:schemeClr>
                </a:solidFill>
                <a:latin typeface="Calibri"/>
                <a:ea typeface="Calibri"/>
                <a:cs typeface="Calibri"/>
                <a:sym typeface="Calibri"/>
              </a:rPr>
              <a:t>.</a:t>
            </a:r>
          </a:p>
          <a:p>
            <a:pPr marL="0" marR="0" lvl="0" indent="0" algn="l" rtl="0">
              <a:spcBef>
                <a:spcPts val="600"/>
              </a:spcBef>
              <a:spcAft>
                <a:spcPts val="600"/>
              </a:spcAft>
              <a:buNone/>
            </a:pPr>
            <a:r>
              <a:rPr lang="en-US" sz="2400" dirty="0">
                <a:solidFill>
                  <a:schemeClr val="accent6">
                    <a:lumMod val="50000"/>
                  </a:schemeClr>
                </a:solidFill>
                <a:latin typeface="Calibri"/>
                <a:ea typeface="Calibri"/>
                <a:cs typeface="Calibri"/>
                <a:sym typeface="Calibri"/>
              </a:rPr>
              <a:t>● </a:t>
            </a:r>
            <a:r>
              <a:rPr lang="en-US" sz="2400" b="1" i="1" dirty="0">
                <a:solidFill>
                  <a:schemeClr val="accent6">
                    <a:lumMod val="50000"/>
                  </a:schemeClr>
                </a:solidFill>
                <a:latin typeface="Calibri"/>
                <a:ea typeface="Calibri"/>
                <a:cs typeface="Calibri"/>
                <a:sym typeface="Calibri"/>
              </a:rPr>
              <a:t>Cast</a:t>
            </a:r>
            <a:r>
              <a:rPr lang="en-US" sz="2400" i="1" dirty="0">
                <a:solidFill>
                  <a:schemeClr val="accent6">
                    <a:lumMod val="50000"/>
                  </a:schemeClr>
                </a:solidFill>
                <a:latin typeface="Calibri"/>
                <a:ea typeface="Calibri"/>
                <a:cs typeface="Calibri"/>
                <a:sym typeface="Calibri"/>
              </a:rPr>
              <a:t> feature </a:t>
            </a:r>
            <a:r>
              <a:rPr lang="en-US" sz="2400" dirty="0">
                <a:solidFill>
                  <a:schemeClr val="accent6">
                    <a:lumMod val="50000"/>
                  </a:schemeClr>
                </a:solidFill>
                <a:latin typeface="Calibri"/>
                <a:ea typeface="Calibri"/>
                <a:cs typeface="Calibri"/>
                <a:sym typeface="Calibri"/>
              </a:rPr>
              <a:t>have </a:t>
            </a:r>
            <a:r>
              <a:rPr lang="en-US" sz="2400" b="1" i="1" dirty="0">
                <a:solidFill>
                  <a:schemeClr val="accent6">
                    <a:lumMod val="50000"/>
                  </a:schemeClr>
                </a:solidFill>
                <a:latin typeface="Calibri"/>
                <a:ea typeface="Calibri"/>
                <a:cs typeface="Calibri"/>
                <a:sym typeface="Calibri"/>
              </a:rPr>
              <a:t>9.22%</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of null values. The null values were filled up with  </a:t>
            </a:r>
            <a:r>
              <a:rPr lang="en-US" sz="2400" b="1" i="1" dirty="0">
                <a:solidFill>
                  <a:schemeClr val="accent6">
                    <a:lumMod val="50000"/>
                  </a:schemeClr>
                </a:solidFill>
                <a:latin typeface="Calibri"/>
                <a:ea typeface="Calibri"/>
                <a:cs typeface="Calibri"/>
                <a:sym typeface="Calibri"/>
              </a:rPr>
              <a:t>"Unknown"</a:t>
            </a:r>
            <a:r>
              <a:rPr lang="en-US" sz="2400" dirty="0">
                <a:solidFill>
                  <a:schemeClr val="accent6">
                    <a:lumMod val="50000"/>
                  </a:schemeClr>
                </a:solidFill>
                <a:latin typeface="Calibri"/>
                <a:ea typeface="Calibri"/>
                <a:cs typeface="Calibri"/>
                <a:sym typeface="Calibri"/>
              </a:rPr>
              <a:t>.</a:t>
            </a:r>
          </a:p>
          <a:p>
            <a:pPr marL="0" marR="0" lvl="0" indent="0" algn="l" rtl="0">
              <a:spcBef>
                <a:spcPts val="600"/>
              </a:spcBef>
              <a:spcAft>
                <a:spcPts val="600"/>
              </a:spcAft>
              <a:buNone/>
            </a:pPr>
            <a:r>
              <a:rPr lang="en-US" sz="2400" dirty="0">
                <a:solidFill>
                  <a:schemeClr val="accent6">
                    <a:lumMod val="50000"/>
                  </a:schemeClr>
                </a:solidFill>
                <a:latin typeface="Calibri"/>
                <a:ea typeface="Calibri"/>
                <a:cs typeface="Calibri"/>
                <a:sym typeface="Calibri"/>
              </a:rPr>
              <a:t>●</a:t>
            </a:r>
            <a:r>
              <a:rPr lang="en-US" sz="2400" i="1" dirty="0">
                <a:solidFill>
                  <a:schemeClr val="accent6">
                    <a:lumMod val="50000"/>
                  </a:schemeClr>
                </a:solidFill>
                <a:latin typeface="Calibri"/>
                <a:ea typeface="Calibri"/>
                <a:cs typeface="Calibri"/>
                <a:sym typeface="Calibri"/>
              </a:rPr>
              <a:t> </a:t>
            </a:r>
            <a:r>
              <a:rPr lang="en-US" sz="2400" b="1" i="1" dirty="0">
                <a:solidFill>
                  <a:schemeClr val="accent6">
                    <a:lumMod val="50000"/>
                  </a:schemeClr>
                </a:solidFill>
                <a:latin typeface="Calibri"/>
                <a:ea typeface="Calibri"/>
                <a:cs typeface="Calibri"/>
                <a:sym typeface="Calibri"/>
              </a:rPr>
              <a:t>Rating</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feature have </a:t>
            </a:r>
            <a:r>
              <a:rPr lang="en-US" sz="2400" b="1" i="1" dirty="0">
                <a:solidFill>
                  <a:schemeClr val="accent6">
                    <a:lumMod val="50000"/>
                  </a:schemeClr>
                </a:solidFill>
                <a:latin typeface="Calibri"/>
                <a:ea typeface="Calibri"/>
                <a:cs typeface="Calibri"/>
                <a:sym typeface="Calibri"/>
              </a:rPr>
              <a:t>0.09% </a:t>
            </a:r>
            <a:r>
              <a:rPr lang="en-US" sz="2400" dirty="0">
                <a:solidFill>
                  <a:schemeClr val="accent6">
                    <a:lumMod val="50000"/>
                  </a:schemeClr>
                </a:solidFill>
                <a:latin typeface="Calibri"/>
                <a:ea typeface="Calibri"/>
                <a:cs typeface="Calibri"/>
                <a:sym typeface="Calibri"/>
              </a:rPr>
              <a:t>of null values. We removed the rows with null values. </a:t>
            </a:r>
          </a:p>
          <a:p>
            <a:pPr marL="0" marR="0" lvl="0" indent="0" algn="l" rtl="0">
              <a:spcBef>
                <a:spcPts val="600"/>
              </a:spcBef>
              <a:spcAft>
                <a:spcPts val="600"/>
              </a:spcAft>
              <a:buNone/>
            </a:pPr>
            <a:r>
              <a:rPr lang="en-US" sz="2400" dirty="0">
                <a:solidFill>
                  <a:schemeClr val="accent6">
                    <a:lumMod val="50000"/>
                  </a:schemeClr>
                </a:solidFill>
                <a:latin typeface="Calibri"/>
                <a:ea typeface="Calibri"/>
                <a:cs typeface="Calibri"/>
                <a:sym typeface="Calibri"/>
              </a:rPr>
              <a:t>● </a:t>
            </a:r>
            <a:r>
              <a:rPr lang="en-US" sz="2400" b="1" i="1" dirty="0">
                <a:solidFill>
                  <a:schemeClr val="accent6">
                    <a:lumMod val="50000"/>
                  </a:schemeClr>
                </a:solidFill>
                <a:latin typeface="Calibri"/>
                <a:ea typeface="Calibri"/>
                <a:cs typeface="Calibri"/>
                <a:sym typeface="Calibri"/>
              </a:rPr>
              <a:t>Date_added</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feature have </a:t>
            </a:r>
            <a:r>
              <a:rPr lang="en-US" sz="2400" b="1" i="1" dirty="0">
                <a:solidFill>
                  <a:schemeClr val="accent6">
                    <a:lumMod val="50000"/>
                  </a:schemeClr>
                </a:solidFill>
                <a:latin typeface="Calibri"/>
                <a:ea typeface="Calibri"/>
                <a:cs typeface="Calibri"/>
                <a:sym typeface="Calibri"/>
              </a:rPr>
              <a:t>0.13%</a:t>
            </a:r>
            <a:r>
              <a:rPr lang="en-US" sz="2400" i="1" dirty="0">
                <a:solidFill>
                  <a:schemeClr val="accent6">
                    <a:lumMod val="50000"/>
                  </a:schemeClr>
                </a:solidFill>
                <a:latin typeface="Calibri"/>
                <a:ea typeface="Calibri"/>
                <a:cs typeface="Calibri"/>
                <a:sym typeface="Calibri"/>
              </a:rPr>
              <a:t> </a:t>
            </a:r>
            <a:r>
              <a:rPr lang="en-US" sz="2400" dirty="0">
                <a:solidFill>
                  <a:schemeClr val="accent6">
                    <a:lumMod val="50000"/>
                  </a:schemeClr>
                </a:solidFill>
                <a:latin typeface="Calibri"/>
                <a:ea typeface="Calibri"/>
                <a:cs typeface="Calibri"/>
                <a:sym typeface="Calibri"/>
              </a:rPr>
              <a:t>of null values. We removed the rows with null values.</a:t>
            </a:r>
          </a:p>
        </p:txBody>
      </p:sp>
    </p:spTree>
    <p:extLst>
      <p:ext uri="{BB962C8B-B14F-4D97-AF65-F5344CB8AC3E}">
        <p14:creationId xmlns:p14="http://schemas.microsoft.com/office/powerpoint/2010/main" val="194524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C6AE07-9E67-5402-01CD-65C62C3F1398}"/>
              </a:ext>
            </a:extLst>
          </p:cNvPr>
          <p:cNvSpPr txBox="1"/>
          <p:nvPr/>
        </p:nvSpPr>
        <p:spPr>
          <a:xfrm>
            <a:off x="2360544" y="-120214"/>
            <a:ext cx="6102626" cy="646331"/>
          </a:xfrm>
          <a:prstGeom prst="rect">
            <a:avLst/>
          </a:prstGeom>
          <a:noFill/>
        </p:spPr>
        <p:txBody>
          <a:bodyPr wrap="square">
            <a:spAutoFit/>
          </a:bodyPr>
          <a:lstStyle/>
          <a:p>
            <a:pPr marL="0" marR="0" lvl="0" indent="0" algn="ctr" rtl="0">
              <a:spcBef>
                <a:spcPts val="0"/>
              </a:spcBef>
              <a:spcAft>
                <a:spcPts val="0"/>
              </a:spcAft>
              <a:buNone/>
            </a:pPr>
            <a:r>
              <a:rPr lang="en-US" sz="3600" b="1" dirty="0">
                <a:solidFill>
                  <a:srgbClr val="DA0000"/>
                </a:solidFill>
                <a:latin typeface="Calibri"/>
                <a:ea typeface="Calibri"/>
                <a:cs typeface="Calibri"/>
                <a:sym typeface="Calibri"/>
              </a:rPr>
              <a:t>Exploratory Data Analysis</a:t>
            </a:r>
            <a:endParaRPr lang="en-US" sz="3600" dirty="0"/>
          </a:p>
        </p:txBody>
      </p:sp>
      <p:sp>
        <p:nvSpPr>
          <p:cNvPr id="4" name="Rectangle 3">
            <a:extLst>
              <a:ext uri="{FF2B5EF4-FFF2-40B4-BE49-F238E27FC236}">
                <a16:creationId xmlns:a16="http://schemas.microsoft.com/office/drawing/2014/main" id="{92F08D21-41C5-BFEC-7BFF-08F477C2122B}"/>
              </a:ext>
            </a:extLst>
          </p:cNvPr>
          <p:cNvSpPr/>
          <p:nvPr/>
        </p:nvSpPr>
        <p:spPr>
          <a:xfrm>
            <a:off x="303144" y="495443"/>
            <a:ext cx="10217426" cy="53008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6">
                    <a:lumMod val="50000"/>
                  </a:schemeClr>
                </a:solidFill>
              </a:rPr>
              <a:t>There are some EDA Chart which give us some insights of the data.</a:t>
            </a:r>
          </a:p>
        </p:txBody>
      </p:sp>
      <p:sp>
        <p:nvSpPr>
          <p:cNvPr id="5" name="Rectangle 4">
            <a:extLst>
              <a:ext uri="{FF2B5EF4-FFF2-40B4-BE49-F238E27FC236}">
                <a16:creationId xmlns:a16="http://schemas.microsoft.com/office/drawing/2014/main" id="{4811CD25-FD66-CABF-C483-2CA448AB6786}"/>
              </a:ext>
            </a:extLst>
          </p:cNvPr>
          <p:cNvSpPr/>
          <p:nvPr/>
        </p:nvSpPr>
        <p:spPr>
          <a:xfrm>
            <a:off x="2193234" y="1271925"/>
            <a:ext cx="6997148" cy="73852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0" dirty="0">
                <a:solidFill>
                  <a:srgbClr val="A31515"/>
                </a:solidFill>
                <a:effectLst/>
                <a:latin typeface="+mj-lt"/>
              </a:rPr>
              <a:t>Distribution of Content Types on Netflix</a:t>
            </a:r>
            <a:endParaRPr lang="en-US" sz="2400" b="0" dirty="0">
              <a:solidFill>
                <a:srgbClr val="000000"/>
              </a:solidFill>
              <a:effectLst/>
              <a:latin typeface="+mj-lt"/>
            </a:endParaRPr>
          </a:p>
        </p:txBody>
      </p:sp>
      <p:sp>
        <p:nvSpPr>
          <p:cNvPr id="7" name="TextBox 6">
            <a:extLst>
              <a:ext uri="{FF2B5EF4-FFF2-40B4-BE49-F238E27FC236}">
                <a16:creationId xmlns:a16="http://schemas.microsoft.com/office/drawing/2014/main" id="{DF60F348-826C-3A87-3F63-4FD5054079DB}"/>
              </a:ext>
            </a:extLst>
          </p:cNvPr>
          <p:cNvSpPr txBox="1"/>
          <p:nvPr/>
        </p:nvSpPr>
        <p:spPr>
          <a:xfrm>
            <a:off x="665922" y="2024355"/>
            <a:ext cx="3389244" cy="3729162"/>
          </a:xfrm>
          <a:prstGeom prst="rect">
            <a:avLst/>
          </a:prstGeom>
          <a:noFill/>
        </p:spPr>
        <p:txBody>
          <a:bodyPr wrap="square">
            <a:spAutoFit/>
          </a:bodyPr>
          <a:lstStyle/>
          <a:p>
            <a:pPr marL="0" marR="0" lvl="0" indent="0" algn="just" rtl="0">
              <a:lnSpc>
                <a:spcPct val="150000"/>
              </a:lnSpc>
              <a:spcBef>
                <a:spcPts val="0"/>
              </a:spcBef>
              <a:spcAft>
                <a:spcPts val="0"/>
              </a:spcAft>
              <a:buNone/>
            </a:pPr>
            <a:r>
              <a:rPr lang="en-US" sz="2000" b="1" dirty="0">
                <a:solidFill>
                  <a:schemeClr val="accent6">
                    <a:lumMod val="50000"/>
                  </a:schemeClr>
                </a:solidFill>
                <a:ea typeface="Calibri"/>
                <a:cs typeface="Calibri"/>
                <a:sym typeface="Calibri"/>
              </a:rPr>
              <a:t>There is two type of content available on Netflix.</a:t>
            </a:r>
            <a:endParaRPr lang="en-US" sz="2000" b="1" dirty="0">
              <a:solidFill>
                <a:schemeClr val="accent6">
                  <a:lumMod val="50000"/>
                </a:schemeClr>
              </a:solidFill>
            </a:endParaRPr>
          </a:p>
          <a:p>
            <a:pPr marL="0" marR="0" lvl="0" indent="0" algn="just" rtl="0">
              <a:lnSpc>
                <a:spcPct val="150000"/>
              </a:lnSpc>
              <a:spcBef>
                <a:spcPts val="0"/>
              </a:spcBef>
              <a:spcAft>
                <a:spcPts val="0"/>
              </a:spcAft>
              <a:buNone/>
            </a:pPr>
            <a:r>
              <a:rPr lang="en-US" sz="2000" b="1" dirty="0">
                <a:solidFill>
                  <a:schemeClr val="accent6">
                    <a:lumMod val="50000"/>
                  </a:schemeClr>
                </a:solidFill>
                <a:ea typeface="Calibri"/>
                <a:cs typeface="Calibri"/>
                <a:sym typeface="Calibri"/>
              </a:rPr>
              <a:t>•It is evident that there are more movies on Netflix than TV shows.</a:t>
            </a:r>
            <a:endParaRPr lang="en-US" sz="2000" b="1" dirty="0">
              <a:solidFill>
                <a:schemeClr val="accent6">
                  <a:lumMod val="50000"/>
                </a:schemeClr>
              </a:solidFill>
            </a:endParaRPr>
          </a:p>
          <a:p>
            <a:pPr marL="0" marR="0" lvl="0" indent="0" algn="just" rtl="0">
              <a:lnSpc>
                <a:spcPct val="150000"/>
              </a:lnSpc>
              <a:spcBef>
                <a:spcPts val="0"/>
              </a:spcBef>
              <a:spcAft>
                <a:spcPts val="0"/>
              </a:spcAft>
              <a:buNone/>
            </a:pPr>
            <a:r>
              <a:rPr lang="en-US" sz="2000" b="1" dirty="0">
                <a:solidFill>
                  <a:schemeClr val="accent6">
                    <a:lumMod val="50000"/>
                  </a:schemeClr>
                </a:solidFill>
                <a:ea typeface="Calibri"/>
                <a:cs typeface="Calibri"/>
                <a:sym typeface="Calibri"/>
              </a:rPr>
              <a:t>•Netflix has almost 72%  movies and 28% TV Shows.</a:t>
            </a:r>
            <a:endParaRPr lang="en-US" sz="2000" b="1" dirty="0">
              <a:solidFill>
                <a:schemeClr val="accent6">
                  <a:lumMod val="50000"/>
                </a:schemeClr>
              </a:solidFill>
            </a:endParaRPr>
          </a:p>
        </p:txBody>
      </p:sp>
      <p:pic>
        <p:nvPicPr>
          <p:cNvPr id="1026" name="Picture 2">
            <a:extLst>
              <a:ext uri="{FF2B5EF4-FFF2-40B4-BE49-F238E27FC236}">
                <a16:creationId xmlns:a16="http://schemas.microsoft.com/office/drawing/2014/main" id="{676620A5-5B17-4829-E73B-25B3DC6D2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992" y="2024355"/>
            <a:ext cx="4219989"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31EFCC4-8A6D-F85E-5EE7-3B2324298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212586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FE95B-660C-6873-8AEC-49FED1725A46}"/>
              </a:ext>
            </a:extLst>
          </p:cNvPr>
          <p:cNvSpPr/>
          <p:nvPr/>
        </p:nvSpPr>
        <p:spPr>
          <a:xfrm>
            <a:off x="2690191" y="172278"/>
            <a:ext cx="6917635" cy="4638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rgbClr val="C00000"/>
                </a:solidFill>
              </a:rPr>
              <a:t>Distribution of content rating</a:t>
            </a:r>
          </a:p>
        </p:txBody>
      </p:sp>
      <p:pic>
        <p:nvPicPr>
          <p:cNvPr id="2050" name="Picture 2">
            <a:extLst>
              <a:ext uri="{FF2B5EF4-FFF2-40B4-BE49-F238E27FC236}">
                <a16:creationId xmlns:a16="http://schemas.microsoft.com/office/drawing/2014/main" id="{5C675945-E35A-033A-E1C4-A2BDC8FC5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164" y="881476"/>
            <a:ext cx="10469218" cy="43529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C93B77-027B-2EC5-A7B5-EDD18CFF0508}"/>
              </a:ext>
            </a:extLst>
          </p:cNvPr>
          <p:cNvSpPr/>
          <p:nvPr/>
        </p:nvSpPr>
        <p:spPr>
          <a:xfrm>
            <a:off x="795131" y="5426558"/>
            <a:ext cx="10084904" cy="12591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000" dirty="0">
                <a:solidFill>
                  <a:schemeClr val="accent6">
                    <a:lumMod val="50000"/>
                  </a:schemeClr>
                </a:solidFill>
              </a:rPr>
              <a:t>Almost 50% content related to Adult category in both type</a:t>
            </a:r>
          </a:p>
          <a:p>
            <a:pPr marL="285750" indent="-285750">
              <a:buFont typeface="Arial" panose="020B0604020202020204" pitchFamily="34" charset="0"/>
              <a:buChar char="•"/>
            </a:pPr>
            <a:r>
              <a:rPr lang="en-US" sz="2000" dirty="0">
                <a:solidFill>
                  <a:schemeClr val="accent6">
                    <a:lumMod val="50000"/>
                  </a:schemeClr>
                </a:solidFill>
              </a:rPr>
              <a:t>There is 31% content in movies and 26.6% content in shows related to “Teen Category”.</a:t>
            </a:r>
          </a:p>
          <a:p>
            <a:pPr marL="285750" indent="-285750">
              <a:buFont typeface="Arial" panose="020B0604020202020204" pitchFamily="34" charset="0"/>
              <a:buChar char="•"/>
            </a:pPr>
            <a:r>
              <a:rPr lang="en-US" sz="2000" dirty="0">
                <a:solidFill>
                  <a:schemeClr val="accent6">
                    <a:lumMod val="50000"/>
                  </a:schemeClr>
                </a:solidFill>
              </a:rPr>
              <a:t>Approximately 20% content is related to other category in both type.</a:t>
            </a:r>
          </a:p>
        </p:txBody>
      </p:sp>
      <p:pic>
        <p:nvPicPr>
          <p:cNvPr id="4" name="Picture 3">
            <a:extLst>
              <a:ext uri="{FF2B5EF4-FFF2-40B4-BE49-F238E27FC236}">
                <a16:creationId xmlns:a16="http://schemas.microsoft.com/office/drawing/2014/main" id="{FB8AC8F3-B9BB-4672-6331-06002C7A6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9027" y="0"/>
            <a:ext cx="602973" cy="602973"/>
          </a:xfrm>
          <a:prstGeom prst="rect">
            <a:avLst/>
          </a:prstGeom>
        </p:spPr>
      </p:pic>
    </p:spTree>
    <p:extLst>
      <p:ext uri="{BB962C8B-B14F-4D97-AF65-F5344CB8AC3E}">
        <p14:creationId xmlns:p14="http://schemas.microsoft.com/office/powerpoint/2010/main" val="917031870"/>
      </p:ext>
    </p:extLst>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242852"/>
      </a:dk2>
      <a:lt2>
        <a:srgbClr val="ACCBF9"/>
      </a:lt2>
      <a:accent1>
        <a:srgbClr val="DAE0EF"/>
      </a:accent1>
      <a:accent2>
        <a:srgbClr val="D8D8D8"/>
      </a:accent2>
      <a:accent3>
        <a:srgbClr val="84B2F6"/>
      </a:accent3>
      <a:accent4>
        <a:srgbClr val="D4BAE7"/>
      </a:accent4>
      <a:accent5>
        <a:srgbClr val="B1E3F9"/>
      </a:accent5>
      <a:accent6>
        <a:srgbClr val="B5C1DF"/>
      </a:accent6>
      <a:hlink>
        <a:srgbClr val="A5A5A5"/>
      </a:hlink>
      <a:folHlink>
        <a:srgbClr val="FFC0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10466</TotalTime>
  <Words>2106</Words>
  <Application>Microsoft Office PowerPoint</Application>
  <PresentationFormat>Widescreen</PresentationFormat>
  <Paragraphs>149</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dc:creator>
  <cp:lastModifiedBy>Prabhat</cp:lastModifiedBy>
  <cp:revision>5</cp:revision>
  <dcterms:created xsi:type="dcterms:W3CDTF">2023-10-10T18:11:30Z</dcterms:created>
  <dcterms:modified xsi:type="dcterms:W3CDTF">2023-10-19T18:05:19Z</dcterms:modified>
</cp:coreProperties>
</file>